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3"/>
  </p:sldMasterIdLst>
  <p:notesMasterIdLst>
    <p:notesMasterId r:id="rId37"/>
  </p:notesMasterIdLst>
  <p:sldIdLst>
    <p:sldId id="256" r:id="rId4"/>
    <p:sldId id="257" r:id="rId5"/>
    <p:sldId id="332" r:id="rId6"/>
    <p:sldId id="265" r:id="rId7"/>
    <p:sldId id="291" r:id="rId8"/>
    <p:sldId id="290" r:id="rId9"/>
    <p:sldId id="295" r:id="rId10"/>
    <p:sldId id="296" r:id="rId11"/>
    <p:sldId id="299" r:id="rId12"/>
    <p:sldId id="289" r:id="rId13"/>
    <p:sldId id="312" r:id="rId14"/>
    <p:sldId id="309" r:id="rId15"/>
    <p:sldId id="280" r:id="rId16"/>
    <p:sldId id="278" r:id="rId17"/>
    <p:sldId id="300" r:id="rId18"/>
    <p:sldId id="308" r:id="rId19"/>
    <p:sldId id="279" r:id="rId20"/>
    <p:sldId id="284" r:id="rId21"/>
    <p:sldId id="301" r:id="rId22"/>
    <p:sldId id="281" r:id="rId23"/>
    <p:sldId id="317" r:id="rId24"/>
    <p:sldId id="282" r:id="rId25"/>
    <p:sldId id="302" r:id="rId26"/>
    <p:sldId id="310" r:id="rId27"/>
    <p:sldId id="311" r:id="rId28"/>
    <p:sldId id="331" r:id="rId29"/>
    <p:sldId id="267" r:id="rId30"/>
    <p:sldId id="320" r:id="rId31"/>
    <p:sldId id="333" r:id="rId32"/>
    <p:sldId id="319" r:id="rId33"/>
    <p:sldId id="330" r:id="rId34"/>
    <p:sldId id="335" r:id="rId35"/>
    <p:sldId id="275" r:id="rId36"/>
  </p:sldIdLst>
  <p:sldSz cx="9144000" cy="5143500" type="screen16x9"/>
  <p:notesSz cx="6858000" cy="9144000"/>
  <p:embeddedFontLst>
    <p:embeddedFont>
      <p:font typeface="Lato" panose="020F0502020204030203" pitchFamily="34" charset="0"/>
      <p:regular r:id="rId38"/>
      <p:bold r:id="rId39"/>
      <p:italic r:id="rId40"/>
      <p:boldItalic r:id="rId41"/>
    </p:embeddedFont>
    <p:embeddedFont>
      <p:font typeface="Lato 1" panose="020B0604020202020204" charset="0"/>
      <p:regular r:id="rId42"/>
    </p:embeddedFont>
    <p:embeddedFont>
      <p:font typeface="Lato 1 Bold" panose="020B0604020202020204" charset="0"/>
      <p:regular r:id="rId43"/>
    </p:embeddedFont>
    <p:embeddedFont>
      <p:font typeface="Lovelo" panose="020B0604020202020204" charset="0"/>
      <p:regular r:id="rId44"/>
    </p:embeddedFont>
    <p:embeddedFont>
      <p:font typeface="Lovelo Black" panose="02000000000000000000" pitchFamily="50" charset="0"/>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35" d="100"/>
          <a:sy n="135" d="100"/>
        </p:scale>
        <p:origin x="846" y="120"/>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890A-C795-4707-9F29-371A15EE9CF9}"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1862F-92CE-4DAA-92D9-2D6CCC9AC6E2}" type="slidenum">
              <a:rPr lang="en-US" smtClean="0"/>
              <a:t>‹#›</a:t>
            </a:fld>
            <a:endParaRPr lang="en-US"/>
          </a:p>
        </p:txBody>
      </p:sp>
    </p:spTree>
    <p:extLst>
      <p:ext uri="{BB962C8B-B14F-4D97-AF65-F5344CB8AC3E}">
        <p14:creationId xmlns:p14="http://schemas.microsoft.com/office/powerpoint/2010/main" val="163783556"/>
      </p:ext>
    </p:extLst>
  </p:cSld>
  <p:clrMap bg1="lt1" tx1="dk1" bg2="lt2" tx2="dk2" accent1="accent1" accent2="accent2" accent3="accent3" accent4="accent4" accent5="accent5" accent6="accent6" hlink="hlink" folHlink="folHlink"/>
  <p:notesStyle>
    <a:lvl1pPr marL="0" algn="l" defTabSz="457197" rtl="0" eaLnBrk="1" latinLnBrk="0" hangingPunct="1">
      <a:defRPr sz="600" kern="1200">
        <a:solidFill>
          <a:schemeClr val="tx1"/>
        </a:solidFill>
        <a:latin typeface="+mn-lt"/>
        <a:ea typeface="+mn-ea"/>
        <a:cs typeface="+mn-cs"/>
      </a:defRPr>
    </a:lvl1pPr>
    <a:lvl2pPr marL="228598" algn="l" defTabSz="457197" rtl="0" eaLnBrk="1" latinLnBrk="0" hangingPunct="1">
      <a:defRPr sz="600" kern="1200">
        <a:solidFill>
          <a:schemeClr val="tx1"/>
        </a:solidFill>
        <a:latin typeface="+mn-lt"/>
        <a:ea typeface="+mn-ea"/>
        <a:cs typeface="+mn-cs"/>
      </a:defRPr>
    </a:lvl2pPr>
    <a:lvl3pPr marL="457197" algn="l" defTabSz="457197" rtl="0" eaLnBrk="1" latinLnBrk="0" hangingPunct="1">
      <a:defRPr sz="600" kern="1200">
        <a:solidFill>
          <a:schemeClr val="tx1"/>
        </a:solidFill>
        <a:latin typeface="+mn-lt"/>
        <a:ea typeface="+mn-ea"/>
        <a:cs typeface="+mn-cs"/>
      </a:defRPr>
    </a:lvl3pPr>
    <a:lvl4pPr marL="685795" algn="l" defTabSz="457197" rtl="0" eaLnBrk="1" latinLnBrk="0" hangingPunct="1">
      <a:defRPr sz="600" kern="1200">
        <a:solidFill>
          <a:schemeClr val="tx1"/>
        </a:solidFill>
        <a:latin typeface="+mn-lt"/>
        <a:ea typeface="+mn-ea"/>
        <a:cs typeface="+mn-cs"/>
      </a:defRPr>
    </a:lvl4pPr>
    <a:lvl5pPr marL="914393" algn="l" defTabSz="457197" rtl="0" eaLnBrk="1" latinLnBrk="0" hangingPunct="1">
      <a:defRPr sz="600" kern="1200">
        <a:solidFill>
          <a:schemeClr val="tx1"/>
        </a:solidFill>
        <a:latin typeface="+mn-lt"/>
        <a:ea typeface="+mn-ea"/>
        <a:cs typeface="+mn-cs"/>
      </a:defRPr>
    </a:lvl5pPr>
    <a:lvl6pPr marL="1142991" algn="l" defTabSz="457197" rtl="0" eaLnBrk="1" latinLnBrk="0" hangingPunct="1">
      <a:defRPr sz="600" kern="1200">
        <a:solidFill>
          <a:schemeClr val="tx1"/>
        </a:solidFill>
        <a:latin typeface="+mn-lt"/>
        <a:ea typeface="+mn-ea"/>
        <a:cs typeface="+mn-cs"/>
      </a:defRPr>
    </a:lvl6pPr>
    <a:lvl7pPr marL="1371589" algn="l" defTabSz="457197" rtl="0" eaLnBrk="1" latinLnBrk="0" hangingPunct="1">
      <a:defRPr sz="600" kern="1200">
        <a:solidFill>
          <a:schemeClr val="tx1"/>
        </a:solidFill>
        <a:latin typeface="+mn-lt"/>
        <a:ea typeface="+mn-ea"/>
        <a:cs typeface="+mn-cs"/>
      </a:defRPr>
    </a:lvl7pPr>
    <a:lvl8pPr marL="1600187" algn="l" defTabSz="457197" rtl="0" eaLnBrk="1" latinLnBrk="0" hangingPunct="1">
      <a:defRPr sz="600" kern="1200">
        <a:solidFill>
          <a:schemeClr val="tx1"/>
        </a:solidFill>
        <a:latin typeface="+mn-lt"/>
        <a:ea typeface="+mn-ea"/>
        <a:cs typeface="+mn-cs"/>
      </a:defRPr>
    </a:lvl8pPr>
    <a:lvl9pPr marL="1828786" algn="l" defTabSz="457197"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1143000" y="841773"/>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1143000" y="2701529"/>
            <a:ext cx="6858000" cy="124182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778C6E43-7D48-46CF-BE56-D3D61525EFE6}" type="datetime1">
              <a:rPr lang="en-US" smtClean="0"/>
              <a:t>5/3/2024</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8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CA2D92A5-E110-4AC5-81FB-A05649FDD534}" type="datetime1">
              <a:rPr lang="en-US" smtClean="0"/>
              <a:t>5/3/2024</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65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904919B9-C75E-413C-BC9E-B9C9F4A27B5D}" type="datetime1">
              <a:rPr lang="en-US" smtClean="0"/>
              <a:t>5/3/2024</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7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CC84BEB5-6DF2-4663-9930-E79167E4123F}" type="datetime1">
              <a:rPr lang="en-US" smtClean="0"/>
              <a:t>5/3/2024</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3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623890" y="1282304"/>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623890" y="3442098"/>
            <a:ext cx="7886700" cy="1125140"/>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C70F75A8-37FD-4C1E-AA57-6DD20CF963BA}" type="datetime1">
              <a:rPr lang="en-US" smtClean="0"/>
              <a:t>5/3/2024</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E7E6DBE-9FBF-42AA-859C-DAE4138E7299}" type="datetime1">
              <a:rPr lang="en-US" smtClean="0"/>
              <a:t>5/3/2024</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2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629843"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629842" y="1260873"/>
            <a:ext cx="3868340"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4629153" y="1260873"/>
            <a:ext cx="3887391"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4629153"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4D00CB94-AFC3-4E15-A8F2-6512C4523148}" type="datetime1">
              <a:rPr lang="en-US" smtClean="0"/>
              <a:t>5/3/2024</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2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4DCAB726-EA55-4C18-AD45-2046B2A74D77}" type="datetime1">
              <a:rPr lang="en-US" smtClean="0"/>
              <a:t>5/3/2024</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46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F66FD431-1F4C-41A6-A2C7-BC4DA06C764F}" type="datetime1">
              <a:rPr lang="en-US" smtClean="0"/>
              <a:t>5/3/2024</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08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3887393" y="740569"/>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1635969A-B359-4189-A359-B669B57D8EAE}" type="datetime1">
              <a:rPr lang="en-US" smtClean="0"/>
              <a:t>5/3/2024</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8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3887393" y="740569"/>
            <a:ext cx="4629151" cy="3655219"/>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D8174B7E-0DCE-4CBF-B736-D8058EBF28B2}" type="datetime1">
              <a:rPr lang="en-US" smtClean="0"/>
              <a:t>5/3/2024</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19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628653"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628653"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4CF9F4-6D11-4434-AA2E-F92E6AA0A082}" type="datetime1">
              <a:rPr lang="en-US" smtClean="0"/>
              <a:t>5/3/2024</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3028953"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783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1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025"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2.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3" name="Freeform 3"/>
          <p:cNvSpPr/>
          <p:nvPr/>
        </p:nvSpPr>
        <p:spPr>
          <a:xfrm>
            <a:off x="8130409" y="4080331"/>
            <a:ext cx="488332" cy="591683"/>
          </a:xfrm>
          <a:custGeom>
            <a:avLst/>
            <a:gdLst/>
            <a:ahLst/>
            <a:cxnLst/>
            <a:rect l="l" t="t" r="r" b="b"/>
            <a:pathLst>
              <a:path w="976664" h="1183366">
                <a:moveTo>
                  <a:pt x="0" y="0"/>
                </a:moveTo>
                <a:lnTo>
                  <a:pt x="976664" y="0"/>
                </a:lnTo>
                <a:lnTo>
                  <a:pt x="976664" y="1183366"/>
                </a:lnTo>
                <a:lnTo>
                  <a:pt x="0" y="1183366"/>
                </a:lnTo>
                <a:lnTo>
                  <a:pt x="0" y="0"/>
                </a:lnTo>
                <a:close/>
              </a:path>
            </a:pathLst>
          </a:custGeom>
          <a:blipFill>
            <a:blip r:embed="rId2"/>
            <a:stretch>
              <a:fillRect l="-41977" t="-19883" r="-41216" b="-31310"/>
            </a:stretch>
          </a:blipFill>
        </p:spPr>
        <p:txBody>
          <a:bodyPr/>
          <a:lstStyle/>
          <a:p>
            <a:endParaRPr lang="en-US"/>
          </a:p>
        </p:txBody>
      </p:sp>
      <p:sp>
        <p:nvSpPr>
          <p:cNvPr id="4" name="TextBox 4"/>
          <p:cNvSpPr txBox="1"/>
          <p:nvPr/>
        </p:nvSpPr>
        <p:spPr>
          <a:xfrm>
            <a:off x="503441" y="2364397"/>
            <a:ext cx="8115300" cy="300788"/>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ato"/>
              </a:rPr>
              <a:t>Your Monthly Investment Review &amp; Outlook</a:t>
            </a:r>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 Market </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6" name="Picture 5">
            <a:extLst>
              <a:ext uri="{FF2B5EF4-FFF2-40B4-BE49-F238E27FC236}">
                <a16:creationId xmlns:a16="http://schemas.microsoft.com/office/drawing/2014/main" id="{58C0149E-036A-C959-C7D1-FEA4B3780A8C}"/>
              </a:ext>
            </a:extLst>
          </p:cNvPr>
          <p:cNvPicPr/>
          <p:nvPr/>
        </p:nvPicPr>
        <p:blipFill>
          <a:blip r:embed="rId3"/>
          <a:stretch>
            <a:fillRect/>
          </a:stretch>
        </p:blipFill>
        <p:spPr>
          <a:xfrm>
            <a:off x="514350" y="4471988"/>
            <a:ext cx="1933575" cy="200025"/>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74A7B128-3BAB-3AC4-B27F-EE7ECDFACD4A}"/>
              </a:ext>
            </a:extLst>
          </p:cNvPr>
          <p:cNvPicPr/>
          <p:nvPr/>
        </p:nvPicPr>
        <p:blipFill>
          <a:blip r:embed="rId3"/>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F2A2AF1C-845D-348D-7C93-EF6B90A3C35D}"/>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VIX Index</a:t>
            </a:r>
            <a:endParaRPr lang="en-US" sz="1000" dirty="0"/>
          </a:p>
        </p:txBody>
      </p:sp>
      <p:sp>
        <p:nvSpPr>
          <p:cNvPr id="17" name="TextBox 16">
            <a:extLst>
              <a:ext uri="{FF2B5EF4-FFF2-40B4-BE49-F238E27FC236}">
                <a16:creationId xmlns:a16="http://schemas.microsoft.com/office/drawing/2014/main" id="{073E8B86-4A5C-9542-E142-28E929D32165}"/>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S&amp;P 500 Index Trailing P/E Ratio </a:t>
            </a:r>
            <a:r>
              <a:rPr lang="en-US" sz="1000" dirty="0"/>
              <a:t>&amp; </a:t>
            </a:r>
            <a:r>
              <a:rPr lang="en-US" sz="1000" b="1" dirty="0">
                <a:solidFill>
                  <a:schemeClr val="accent2"/>
                </a:solidFill>
              </a:rPr>
              <a:t>10-Year Average</a:t>
            </a:r>
            <a:endParaRPr lang="en-US" sz="1000" dirty="0"/>
          </a:p>
        </p:txBody>
      </p:sp>
      <p:sp>
        <p:nvSpPr>
          <p:cNvPr id="18" name="TextBox 17">
            <a:extLst>
              <a:ext uri="{FF2B5EF4-FFF2-40B4-BE49-F238E27FC236}">
                <a16:creationId xmlns:a16="http://schemas.microsoft.com/office/drawing/2014/main" id="{36E83E3B-2B6F-5049-53C0-37525C1C371E}"/>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S&amp;P 500 Index </a:t>
            </a:r>
            <a:r>
              <a:rPr lang="en-US" sz="1000" dirty="0"/>
              <a:t>&amp; </a:t>
            </a:r>
            <a:r>
              <a:rPr lang="en-US" sz="1000" b="1" dirty="0">
                <a:solidFill>
                  <a:schemeClr val="accent2"/>
                </a:solidFill>
              </a:rPr>
              <a:t>30-Day SMA (2 Standard Deviations)</a:t>
            </a:r>
            <a:endParaRPr lang="en-US" sz="1000" dirty="0"/>
          </a:p>
        </p:txBody>
      </p:sp>
      <p:sp>
        <p:nvSpPr>
          <p:cNvPr id="19" name="TextBox 18">
            <a:extLst>
              <a:ext uri="{FF2B5EF4-FFF2-40B4-BE49-F238E27FC236}">
                <a16:creationId xmlns:a16="http://schemas.microsoft.com/office/drawing/2014/main" id="{0E35E064-7E1D-7DD9-480D-0CB78CDF9EF0}"/>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S&amp;P 500 Index Forward P/E Ratio </a:t>
            </a:r>
            <a:r>
              <a:rPr lang="en-US" sz="1000" dirty="0"/>
              <a:t>&amp; </a:t>
            </a:r>
            <a:r>
              <a:rPr lang="en-US" sz="1000" b="1" dirty="0">
                <a:solidFill>
                  <a:schemeClr val="accent2"/>
                </a:solidFill>
              </a:rPr>
              <a:t>10-Year Average</a:t>
            </a:r>
            <a:endParaRPr lang="en-US" sz="1000" dirty="0"/>
          </a:p>
        </p:txBody>
      </p:sp>
      <p:pic>
        <p:nvPicPr>
          <p:cNvPr id="12" name="Picture 11">
            <a:extLst>
              <a:ext uri="{FF2B5EF4-FFF2-40B4-BE49-F238E27FC236}">
                <a16:creationId xmlns:a16="http://schemas.microsoft.com/office/drawing/2014/main" id="{A2E4A9C2-3EA8-1C30-4DE6-E484CCC2BAC3}"/>
              </a:ext>
            </a:extLst>
          </p:cNvPr>
          <p:cNvPicPr/>
          <p:nvPr/>
        </p:nvPicPr>
        <p:blipFill>
          <a:blip r:embed="rId4"/>
          <a:stretch>
            <a:fillRect/>
          </a:stretch>
        </p:blipFill>
        <p:spPr>
          <a:xfrm>
            <a:off x="877888" y="3094038"/>
            <a:ext cx="3200400" cy="1371600"/>
          </a:xfrm>
          <a:prstGeom prst="rect">
            <a:avLst/>
          </a:prstGeom>
        </p:spPr>
      </p:pic>
      <p:pic>
        <p:nvPicPr>
          <p:cNvPr id="14" name="Picture 13">
            <a:extLst>
              <a:ext uri="{FF2B5EF4-FFF2-40B4-BE49-F238E27FC236}">
                <a16:creationId xmlns:a16="http://schemas.microsoft.com/office/drawing/2014/main" id="{F4247AA3-6242-6270-4DC2-91EFBCD1E01F}"/>
              </a:ext>
            </a:extLst>
          </p:cNvPr>
          <p:cNvPicPr/>
          <p:nvPr/>
        </p:nvPicPr>
        <p:blipFill>
          <a:blip r:embed="rId5"/>
          <a:stretch>
            <a:fillRect/>
          </a:stretch>
        </p:blipFill>
        <p:spPr>
          <a:xfrm>
            <a:off x="4951413" y="3094038"/>
            <a:ext cx="3200400" cy="1371600"/>
          </a:xfrm>
          <a:prstGeom prst="rect">
            <a:avLst/>
          </a:prstGeom>
        </p:spPr>
      </p:pic>
      <p:pic>
        <p:nvPicPr>
          <p:cNvPr id="15" name="Picture 14">
            <a:extLst>
              <a:ext uri="{FF2B5EF4-FFF2-40B4-BE49-F238E27FC236}">
                <a16:creationId xmlns:a16="http://schemas.microsoft.com/office/drawing/2014/main" id="{83582562-D8DE-5E98-6C08-AC2ACE9F28F0}"/>
              </a:ext>
            </a:extLst>
          </p:cNvPr>
          <p:cNvPicPr/>
          <p:nvPr/>
        </p:nvPicPr>
        <p:blipFill>
          <a:blip r:embed="rId6"/>
          <a:stretch>
            <a:fillRect/>
          </a:stretch>
        </p:blipFill>
        <p:spPr>
          <a:xfrm>
            <a:off x="877888" y="1323975"/>
            <a:ext cx="3200400" cy="1371600"/>
          </a:xfrm>
          <a:prstGeom prst="rect">
            <a:avLst/>
          </a:prstGeom>
        </p:spPr>
      </p:pic>
      <p:pic>
        <p:nvPicPr>
          <p:cNvPr id="20" name="Picture 19">
            <a:extLst>
              <a:ext uri="{FF2B5EF4-FFF2-40B4-BE49-F238E27FC236}">
                <a16:creationId xmlns:a16="http://schemas.microsoft.com/office/drawing/2014/main" id="{66FEDDA6-C1BF-0B72-EEF5-927A694E50F3}"/>
              </a:ext>
            </a:extLst>
          </p:cNvPr>
          <p:cNvPicPr/>
          <p:nvPr/>
        </p:nvPicPr>
        <p:blipFill>
          <a:blip r:embed="rId7"/>
          <a:stretch>
            <a:fillRect/>
          </a:stretch>
        </p:blipFill>
        <p:spPr>
          <a:xfrm>
            <a:off x="4951413" y="1323975"/>
            <a:ext cx="3200400" cy="1371600"/>
          </a:xfrm>
          <a:prstGeom prst="rect">
            <a:avLst/>
          </a:prstGeom>
        </p:spPr>
      </p:pic>
    </p:spTree>
    <p:extLst>
      <p:ext uri="{BB962C8B-B14F-4D97-AF65-F5344CB8AC3E}">
        <p14:creationId xmlns:p14="http://schemas.microsoft.com/office/powerpoint/2010/main" val="395703080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3" y="938540"/>
            <a:ext cx="8115297" cy="261610"/>
          </a:xfrm>
          <a:prstGeom prst="rect">
            <a:avLst/>
          </a:prstGeom>
          <a:noFill/>
        </p:spPr>
        <p:txBody>
          <a:bodyPr wrap="square" rtlCol="0">
            <a:spAutoFit/>
          </a:bodyPr>
          <a:lstStyle/>
          <a:p>
            <a:pPr algn="ctr"/>
            <a:r>
              <a:rPr lang="en-US" sz="1050" b="1" dirty="0"/>
              <a:t>US Earnings Monitor (Q1 2024, 2/16/24 to 05/15/24)</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2" name="Picture 1">
            <a:extLst>
              <a:ext uri="{FF2B5EF4-FFF2-40B4-BE49-F238E27FC236}">
                <a16:creationId xmlns:a16="http://schemas.microsoft.com/office/drawing/2014/main" id="{A4171045-2B94-E232-9507-4E098F95127B}"/>
              </a:ext>
            </a:extLst>
          </p:cNvPr>
          <p:cNvPicPr/>
          <p:nvPr/>
        </p:nvPicPr>
        <p:blipFill>
          <a:blip r:embed="rId2"/>
          <a:stretch>
            <a:fillRect/>
          </a:stretch>
        </p:blipFill>
        <p:spPr>
          <a:xfrm>
            <a:off x="6685158" y="534627"/>
            <a:ext cx="1933575" cy="200025"/>
          </a:xfrm>
          <a:prstGeom prst="rect">
            <a:avLst/>
          </a:prstGeom>
        </p:spPr>
      </p:pic>
      <p:pic>
        <p:nvPicPr>
          <p:cNvPr id="6" name="Picture 5">
            <a:extLst>
              <a:ext uri="{FF2B5EF4-FFF2-40B4-BE49-F238E27FC236}">
                <a16:creationId xmlns:a16="http://schemas.microsoft.com/office/drawing/2014/main" id="{483EEF31-9D6A-B156-4F94-F521B77D437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1000" y="1428750"/>
            <a:ext cx="4114800" cy="1828800"/>
          </a:xfrm>
          <a:prstGeom prst="rect">
            <a:avLst/>
          </a:prstGeom>
        </p:spPr>
      </p:pic>
      <p:pic>
        <p:nvPicPr>
          <p:cNvPr id="9" name="Picture 8">
            <a:extLst>
              <a:ext uri="{FF2B5EF4-FFF2-40B4-BE49-F238E27FC236}">
                <a16:creationId xmlns:a16="http://schemas.microsoft.com/office/drawing/2014/main" id="{3BEF3507-4110-6702-94D4-86FC0020E2A8}"/>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000" y="3257550"/>
            <a:ext cx="4114800" cy="1038225"/>
          </a:xfrm>
          <a:prstGeom prst="rect">
            <a:avLst/>
          </a:prstGeom>
        </p:spPr>
      </p:pic>
      <p:pic>
        <p:nvPicPr>
          <p:cNvPr id="12" name="Picture 11">
            <a:extLst>
              <a:ext uri="{FF2B5EF4-FFF2-40B4-BE49-F238E27FC236}">
                <a16:creationId xmlns:a16="http://schemas.microsoft.com/office/drawing/2014/main" id="{A4B673CF-3F07-DDB0-8CF6-33D2884D9375}"/>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648200" y="1428750"/>
            <a:ext cx="4114800" cy="1828800"/>
          </a:xfrm>
          <a:prstGeom prst="rect">
            <a:avLst/>
          </a:prstGeom>
        </p:spPr>
      </p:pic>
      <p:pic>
        <p:nvPicPr>
          <p:cNvPr id="14" name="Picture 13">
            <a:extLst>
              <a:ext uri="{FF2B5EF4-FFF2-40B4-BE49-F238E27FC236}">
                <a16:creationId xmlns:a16="http://schemas.microsoft.com/office/drawing/2014/main" id="{9FF95B60-C3BB-0C35-BA75-424BAC44E478}"/>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648200" y="3257550"/>
            <a:ext cx="4114800" cy="1038225"/>
          </a:xfrm>
          <a:prstGeom prst="rect">
            <a:avLst/>
          </a:prstGeom>
        </p:spPr>
      </p:pic>
      <p:sp>
        <p:nvSpPr>
          <p:cNvPr id="20" name="TextBox 19">
            <a:extLst>
              <a:ext uri="{FF2B5EF4-FFF2-40B4-BE49-F238E27FC236}">
                <a16:creationId xmlns:a16="http://schemas.microsoft.com/office/drawing/2014/main" id="{D3351901-ACD3-4964-CAB4-437766754FB0}"/>
              </a:ext>
            </a:extLst>
          </p:cNvPr>
          <p:cNvSpPr txBox="1"/>
          <p:nvPr/>
        </p:nvSpPr>
        <p:spPr>
          <a:xfrm>
            <a:off x="401737" y="1289506"/>
            <a:ext cx="4073326" cy="215444"/>
          </a:xfrm>
          <a:prstGeom prst="rect">
            <a:avLst/>
          </a:prstGeom>
          <a:noFill/>
        </p:spPr>
        <p:txBody>
          <a:bodyPr wrap="square" rtlCol="0">
            <a:spAutoFit/>
          </a:bodyPr>
          <a:lstStyle/>
          <a:p>
            <a:pPr algn="ctr"/>
            <a:r>
              <a:rPr lang="en-US" sz="800" b="1" dirty="0">
                <a:solidFill>
                  <a:schemeClr val="tx2"/>
                </a:solidFill>
              </a:rPr>
              <a:t>Sales Surprise (</a:t>
            </a:r>
            <a:r>
              <a:rPr lang="en-US" sz="800" b="1" dirty="0">
                <a:solidFill>
                  <a:schemeClr val="accent3"/>
                </a:solidFill>
              </a:rPr>
              <a:t>Positive</a:t>
            </a:r>
            <a:r>
              <a:rPr lang="en-US" sz="800" b="1" dirty="0">
                <a:solidFill>
                  <a:schemeClr val="tx2"/>
                </a:solidFill>
              </a:rPr>
              <a:t>, </a:t>
            </a:r>
            <a:r>
              <a:rPr lang="en-US" sz="800" b="1" dirty="0">
                <a:solidFill>
                  <a:schemeClr val="bg1">
                    <a:lumMod val="65000"/>
                  </a:schemeClr>
                </a:solidFill>
              </a:rPr>
              <a:t>Inline</a:t>
            </a:r>
            <a:r>
              <a:rPr lang="en-US" sz="800" b="1" dirty="0">
                <a:solidFill>
                  <a:schemeClr val="tx2"/>
                </a:solidFill>
              </a:rPr>
              <a:t>, </a:t>
            </a:r>
            <a:r>
              <a:rPr lang="en-US" sz="800" b="1" dirty="0">
                <a:solidFill>
                  <a:schemeClr val="accent4"/>
                </a:solidFill>
              </a:rPr>
              <a:t>Negative</a:t>
            </a:r>
            <a:r>
              <a:rPr lang="en-US" sz="800" b="1" dirty="0">
                <a:solidFill>
                  <a:schemeClr val="tx2"/>
                </a:solidFill>
              </a:rPr>
              <a:t>)</a:t>
            </a:r>
            <a:endParaRPr lang="en-US" sz="800" dirty="0"/>
          </a:p>
        </p:txBody>
      </p:sp>
      <p:sp>
        <p:nvSpPr>
          <p:cNvPr id="21" name="TextBox 20">
            <a:extLst>
              <a:ext uri="{FF2B5EF4-FFF2-40B4-BE49-F238E27FC236}">
                <a16:creationId xmlns:a16="http://schemas.microsoft.com/office/drawing/2014/main" id="{848AEF3F-8585-8E81-A167-11807A801A0F}"/>
              </a:ext>
            </a:extLst>
          </p:cNvPr>
          <p:cNvSpPr txBox="1"/>
          <p:nvPr/>
        </p:nvSpPr>
        <p:spPr>
          <a:xfrm>
            <a:off x="4668937" y="1280206"/>
            <a:ext cx="4073326" cy="215444"/>
          </a:xfrm>
          <a:prstGeom prst="rect">
            <a:avLst/>
          </a:prstGeom>
          <a:noFill/>
        </p:spPr>
        <p:txBody>
          <a:bodyPr wrap="square" rtlCol="0">
            <a:spAutoFit/>
          </a:bodyPr>
          <a:lstStyle/>
          <a:p>
            <a:pPr algn="ctr"/>
            <a:r>
              <a:rPr lang="en-US" sz="800" b="1" dirty="0">
                <a:solidFill>
                  <a:schemeClr val="tx2"/>
                </a:solidFill>
              </a:rPr>
              <a:t>Earnings Surprise (</a:t>
            </a:r>
            <a:r>
              <a:rPr lang="en-US" sz="800" b="1" dirty="0">
                <a:solidFill>
                  <a:schemeClr val="accent3"/>
                </a:solidFill>
              </a:rPr>
              <a:t>Positive</a:t>
            </a:r>
            <a:r>
              <a:rPr lang="en-US" sz="800" b="1" dirty="0">
                <a:solidFill>
                  <a:schemeClr val="tx2"/>
                </a:solidFill>
              </a:rPr>
              <a:t>, </a:t>
            </a:r>
            <a:r>
              <a:rPr lang="en-US" sz="800" b="1" dirty="0">
                <a:solidFill>
                  <a:schemeClr val="bg1">
                    <a:lumMod val="65000"/>
                  </a:schemeClr>
                </a:solidFill>
              </a:rPr>
              <a:t>Inline</a:t>
            </a:r>
            <a:r>
              <a:rPr lang="en-US" sz="800" b="1" dirty="0">
                <a:solidFill>
                  <a:schemeClr val="tx2"/>
                </a:solidFill>
              </a:rPr>
              <a:t>, </a:t>
            </a:r>
            <a:r>
              <a:rPr lang="en-US" sz="800" b="1" dirty="0">
                <a:solidFill>
                  <a:schemeClr val="accent4"/>
                </a:solidFill>
              </a:rPr>
              <a:t>Negative</a:t>
            </a:r>
            <a:r>
              <a:rPr lang="en-US" sz="800" b="1" dirty="0">
                <a:solidFill>
                  <a:schemeClr val="tx2"/>
                </a:solidFill>
              </a:rPr>
              <a:t>)</a:t>
            </a:r>
            <a:endParaRPr lang="en-US" sz="800" dirty="0"/>
          </a:p>
        </p:txBody>
      </p:sp>
      <p:sp>
        <p:nvSpPr>
          <p:cNvPr id="22" name="TextBox 21">
            <a:extLst>
              <a:ext uri="{FF2B5EF4-FFF2-40B4-BE49-F238E27FC236}">
                <a16:creationId xmlns:a16="http://schemas.microsoft.com/office/drawing/2014/main" id="{E8BAF170-B86A-9C0C-8020-9EA13463073E}"/>
              </a:ext>
            </a:extLst>
          </p:cNvPr>
          <p:cNvSpPr txBox="1"/>
          <p:nvPr/>
        </p:nvSpPr>
        <p:spPr>
          <a:xfrm>
            <a:off x="401737" y="4259364"/>
            <a:ext cx="4073326" cy="215444"/>
          </a:xfrm>
          <a:prstGeom prst="rect">
            <a:avLst/>
          </a:prstGeom>
          <a:noFill/>
        </p:spPr>
        <p:txBody>
          <a:bodyPr wrap="square" rtlCol="0">
            <a:spAutoFit/>
          </a:bodyPr>
          <a:lstStyle/>
          <a:p>
            <a:pPr algn="ctr"/>
            <a:r>
              <a:rPr lang="en-US" sz="800" b="1" dirty="0">
                <a:solidFill>
                  <a:schemeClr val="tx2"/>
                </a:solidFill>
              </a:rPr>
              <a:t>Average Sales Surprise</a:t>
            </a:r>
            <a:endParaRPr lang="en-US" sz="800" dirty="0"/>
          </a:p>
        </p:txBody>
      </p:sp>
      <p:sp>
        <p:nvSpPr>
          <p:cNvPr id="24" name="TextBox 23">
            <a:extLst>
              <a:ext uri="{FF2B5EF4-FFF2-40B4-BE49-F238E27FC236}">
                <a16:creationId xmlns:a16="http://schemas.microsoft.com/office/drawing/2014/main" id="{D579365D-C141-0AB2-8CB1-A0BABA99355C}"/>
              </a:ext>
            </a:extLst>
          </p:cNvPr>
          <p:cNvSpPr txBox="1"/>
          <p:nvPr/>
        </p:nvSpPr>
        <p:spPr>
          <a:xfrm>
            <a:off x="4668937" y="4259364"/>
            <a:ext cx="4073326" cy="215444"/>
          </a:xfrm>
          <a:prstGeom prst="rect">
            <a:avLst/>
          </a:prstGeom>
          <a:noFill/>
        </p:spPr>
        <p:txBody>
          <a:bodyPr wrap="square" rtlCol="0">
            <a:spAutoFit/>
          </a:bodyPr>
          <a:lstStyle/>
          <a:p>
            <a:pPr algn="ctr"/>
            <a:r>
              <a:rPr lang="en-US" sz="800" b="1" dirty="0">
                <a:solidFill>
                  <a:schemeClr val="tx2"/>
                </a:solidFill>
              </a:rPr>
              <a:t>Average Earnings Surprise</a:t>
            </a:r>
            <a:endParaRPr lang="en-US" sz="800" dirty="0"/>
          </a:p>
        </p:txBody>
      </p:sp>
    </p:spTree>
    <p:extLst>
      <p:ext uri="{BB962C8B-B14F-4D97-AF65-F5344CB8AC3E}">
        <p14:creationId xmlns:p14="http://schemas.microsoft.com/office/powerpoint/2010/main" val="8742803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7040364" cy="261610"/>
          </a:xfrm>
          <a:prstGeom prst="rect">
            <a:avLst/>
          </a:prstGeom>
          <a:noFill/>
        </p:spPr>
        <p:txBody>
          <a:bodyPr wrap="square" rtlCol="0">
            <a:spAutoFit/>
          </a:bodyPr>
          <a:lstStyle/>
          <a:p>
            <a:r>
              <a:rPr lang="en-US" sz="1050" dirty="0"/>
              <a:t>US Style Box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5244132B-789B-35C9-FEFC-FA95DF0B4D0A}"/>
              </a:ext>
            </a:extLst>
          </p:cNvPr>
          <p:cNvPicPr/>
          <p:nvPr/>
        </p:nvPicPr>
        <p:blipFill>
          <a:blip r:embed="rId3"/>
          <a:stretch>
            <a:fillRect/>
          </a:stretch>
        </p:blipFill>
        <p:spPr>
          <a:xfrm>
            <a:off x="1079500" y="1254125"/>
            <a:ext cx="6986588" cy="1636713"/>
          </a:xfrm>
          <a:prstGeom prst="rect">
            <a:avLst/>
          </a:prstGeom>
        </p:spPr>
      </p:pic>
      <p:pic>
        <p:nvPicPr>
          <p:cNvPr id="9" name="Picture 8">
            <a:extLst>
              <a:ext uri="{FF2B5EF4-FFF2-40B4-BE49-F238E27FC236}">
                <a16:creationId xmlns:a16="http://schemas.microsoft.com/office/drawing/2014/main" id="{3AF15E4F-89C9-02D4-C2D3-1D28CAB0C42D}"/>
              </a:ext>
            </a:extLst>
          </p:cNvPr>
          <p:cNvPicPr/>
          <p:nvPr/>
        </p:nvPicPr>
        <p:blipFill>
          <a:blip r:embed="rId4"/>
          <a:stretch>
            <a:fillRect/>
          </a:stretch>
        </p:blipFill>
        <p:spPr>
          <a:xfrm>
            <a:off x="6684963" y="534988"/>
            <a:ext cx="1933575" cy="200025"/>
          </a:xfrm>
          <a:prstGeom prst="rect">
            <a:avLst/>
          </a:prstGeom>
        </p:spPr>
      </p:pic>
      <p:pic>
        <p:nvPicPr>
          <p:cNvPr id="16" name="Picture 15">
            <a:extLst>
              <a:ext uri="{FF2B5EF4-FFF2-40B4-BE49-F238E27FC236}">
                <a16:creationId xmlns:a16="http://schemas.microsoft.com/office/drawing/2014/main" id="{7D783736-70FE-7C1F-0AD7-6C6ECB1E5908}"/>
              </a:ext>
            </a:extLst>
          </p:cNvPr>
          <p:cNvPicPr/>
          <p:nvPr/>
        </p:nvPicPr>
        <p:blipFill>
          <a:blip r:embed="rId5"/>
          <a:stretch>
            <a:fillRect/>
          </a:stretch>
        </p:blipFill>
        <p:spPr>
          <a:xfrm>
            <a:off x="3810000" y="3111500"/>
            <a:ext cx="1958975" cy="1273175"/>
          </a:xfrm>
          <a:prstGeom prst="rect">
            <a:avLst/>
          </a:prstGeom>
        </p:spPr>
      </p:pic>
      <p:pic>
        <p:nvPicPr>
          <p:cNvPr id="17" name="Picture 16">
            <a:extLst>
              <a:ext uri="{FF2B5EF4-FFF2-40B4-BE49-F238E27FC236}">
                <a16:creationId xmlns:a16="http://schemas.microsoft.com/office/drawing/2014/main" id="{576D9116-54BB-6CE1-2FCD-F49222B1A2DC}"/>
              </a:ext>
            </a:extLst>
          </p:cNvPr>
          <p:cNvPicPr/>
          <p:nvPr/>
        </p:nvPicPr>
        <p:blipFill>
          <a:blip r:embed="rId6"/>
          <a:stretch>
            <a:fillRect/>
          </a:stretch>
        </p:blipFill>
        <p:spPr>
          <a:xfrm>
            <a:off x="5867400" y="3111500"/>
            <a:ext cx="1958975" cy="1273175"/>
          </a:xfrm>
          <a:prstGeom prst="rect">
            <a:avLst/>
          </a:prstGeom>
        </p:spPr>
      </p:pic>
      <p:pic>
        <p:nvPicPr>
          <p:cNvPr id="18" name="Picture 17">
            <a:extLst>
              <a:ext uri="{FF2B5EF4-FFF2-40B4-BE49-F238E27FC236}">
                <a16:creationId xmlns:a16="http://schemas.microsoft.com/office/drawing/2014/main" id="{5D9F2626-F3DD-2144-4EC2-17E0307275B1}"/>
              </a:ext>
            </a:extLst>
          </p:cNvPr>
          <p:cNvPicPr/>
          <p:nvPr/>
        </p:nvPicPr>
        <p:blipFill>
          <a:blip r:embed="rId7"/>
          <a:stretch>
            <a:fillRect/>
          </a:stretch>
        </p:blipFill>
        <p:spPr>
          <a:xfrm>
            <a:off x="1752600" y="3127375"/>
            <a:ext cx="1958975" cy="1273175"/>
          </a:xfrm>
          <a:prstGeom prst="rect">
            <a:avLst/>
          </a:prstGeom>
        </p:spPr>
      </p:pic>
    </p:spTree>
    <p:extLst>
      <p:ext uri="{BB962C8B-B14F-4D97-AF65-F5344CB8AC3E}">
        <p14:creationId xmlns:p14="http://schemas.microsoft.com/office/powerpoint/2010/main" val="5760685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US Sector &amp; Industry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5" name="Picture 4">
            <a:extLst>
              <a:ext uri="{FF2B5EF4-FFF2-40B4-BE49-F238E27FC236}">
                <a16:creationId xmlns:a16="http://schemas.microsoft.com/office/drawing/2014/main" id="{97B1A9C2-E4DE-A358-B994-08BE64A5E550}"/>
              </a:ext>
            </a:extLst>
          </p:cNvPr>
          <p:cNvPicPr/>
          <p:nvPr/>
        </p:nvPicPr>
        <p:blipFill>
          <a:blip r:embed="rId3"/>
          <a:stretch>
            <a:fillRect/>
          </a:stretch>
        </p:blipFill>
        <p:spPr>
          <a:xfrm>
            <a:off x="1077913" y="1252538"/>
            <a:ext cx="6988175" cy="2965450"/>
          </a:xfrm>
          <a:prstGeom prst="rect">
            <a:avLst/>
          </a:prstGeom>
        </p:spPr>
      </p:pic>
      <p:pic>
        <p:nvPicPr>
          <p:cNvPr id="6" name="Picture 5">
            <a:extLst>
              <a:ext uri="{FF2B5EF4-FFF2-40B4-BE49-F238E27FC236}">
                <a16:creationId xmlns:a16="http://schemas.microsoft.com/office/drawing/2014/main" id="{1E478CD3-BA14-0D48-D04A-8878139EAC0E}"/>
              </a:ext>
            </a:extLst>
          </p:cNvPr>
          <p:cNvPicPr/>
          <p:nvPr/>
        </p:nvPicPr>
        <p:blipFill>
          <a:blip r:embed="rId4"/>
          <a:stretch>
            <a:fillRect/>
          </a:stretch>
        </p:blipFill>
        <p:spPr>
          <a:xfrm>
            <a:off x="6684963" y="534988"/>
            <a:ext cx="1933575" cy="200025"/>
          </a:xfrm>
          <a:prstGeom prst="rect">
            <a:avLst/>
          </a:prstGeom>
        </p:spPr>
      </p:pic>
    </p:spTree>
    <p:extLst>
      <p:ext uri="{BB962C8B-B14F-4D97-AF65-F5344CB8AC3E}">
        <p14:creationId xmlns:p14="http://schemas.microsoft.com/office/powerpoint/2010/main" val="249414320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international Equity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99BC847-F1C0-02F5-B416-E942C0599C0F}"/>
              </a:ext>
            </a:extLst>
          </p:cNvPr>
          <p:cNvSpPr txBox="1"/>
          <p:nvPr/>
        </p:nvSpPr>
        <p:spPr>
          <a:xfrm>
            <a:off x="498674" y="1018596"/>
            <a:ext cx="4073326" cy="246221"/>
          </a:xfrm>
          <a:prstGeom prst="rect">
            <a:avLst/>
          </a:prstGeom>
          <a:noFill/>
        </p:spPr>
        <p:txBody>
          <a:bodyPr wrap="square" rtlCol="0">
            <a:spAutoFit/>
          </a:bodyPr>
          <a:lstStyle/>
          <a:p>
            <a:r>
              <a:rPr lang="en-US" sz="1000" dirty="0"/>
              <a:t>Developed &amp; Emerging Markets Total Return (%)</a:t>
            </a:r>
          </a:p>
        </p:txBody>
      </p:sp>
      <p:pic>
        <p:nvPicPr>
          <p:cNvPr id="6" name="Picture 5">
            <a:extLst>
              <a:ext uri="{FF2B5EF4-FFF2-40B4-BE49-F238E27FC236}">
                <a16:creationId xmlns:a16="http://schemas.microsoft.com/office/drawing/2014/main" id="{46B146D6-9609-0040-2026-625A68CC0CD9}"/>
              </a:ext>
            </a:extLst>
          </p:cNvPr>
          <p:cNvPicPr/>
          <p:nvPr/>
        </p:nvPicPr>
        <p:blipFill>
          <a:blip r:embed="rId3"/>
          <a:stretch>
            <a:fillRect/>
          </a:stretch>
        </p:blipFill>
        <p:spPr>
          <a:xfrm>
            <a:off x="1077913" y="1265238"/>
            <a:ext cx="6988175" cy="3146425"/>
          </a:xfrm>
          <a:prstGeom prst="rect">
            <a:avLst/>
          </a:prstGeom>
        </p:spPr>
      </p:pic>
      <p:pic>
        <p:nvPicPr>
          <p:cNvPr id="9" name="Picture 8">
            <a:extLst>
              <a:ext uri="{FF2B5EF4-FFF2-40B4-BE49-F238E27FC236}">
                <a16:creationId xmlns:a16="http://schemas.microsoft.com/office/drawing/2014/main" id="{1860B642-5C35-CA76-953D-DB75479C8832}"/>
              </a:ext>
            </a:extLst>
          </p:cNvPr>
          <p:cNvPicPr/>
          <p:nvPr/>
        </p:nvPicPr>
        <p:blipFill>
          <a:blip r:embed="rId4"/>
          <a:stretch>
            <a:fillRect/>
          </a:stretch>
        </p:blipFill>
        <p:spPr>
          <a:xfrm>
            <a:off x="6684963" y="534988"/>
            <a:ext cx="1933575" cy="200025"/>
          </a:xfrm>
          <a:prstGeom prst="rect">
            <a:avLst/>
          </a:prstGeom>
        </p:spPr>
      </p:pic>
      <p:sp>
        <p:nvSpPr>
          <p:cNvPr id="7" name="TextBox 6">
            <a:extLst>
              <a:ext uri="{FF2B5EF4-FFF2-40B4-BE49-F238E27FC236}">
                <a16:creationId xmlns:a16="http://schemas.microsoft.com/office/drawing/2014/main" id="{6311243D-7F1E-C751-D55A-E1D3C0D2530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115816566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Fixed Income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2">
            <a:extLst>
              <a:ext uri="{FF2B5EF4-FFF2-40B4-BE49-F238E27FC236}">
                <a16:creationId xmlns:a16="http://schemas.microsoft.com/office/drawing/2014/main" id="{F35698BB-B080-1379-ED16-BB1AAF6CA3A1}"/>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25311059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US Federal Reserve Policy Monitor</a:t>
            </a:r>
          </a:p>
        </p:txBody>
      </p:sp>
      <p:pic>
        <p:nvPicPr>
          <p:cNvPr id="2" name="Picture 1">
            <a:extLst>
              <a:ext uri="{FF2B5EF4-FFF2-40B4-BE49-F238E27FC236}">
                <a16:creationId xmlns:a16="http://schemas.microsoft.com/office/drawing/2014/main" id="{7AA90E68-DBDA-6B24-12C5-1D04883DAD35}"/>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2" name="Picture 11">
            <a:extLst>
              <a:ext uri="{FF2B5EF4-FFF2-40B4-BE49-F238E27FC236}">
                <a16:creationId xmlns:a16="http://schemas.microsoft.com/office/drawing/2014/main" id="{9BF6E689-EBA2-7C30-CA61-9728C3DA4EF3}"/>
              </a:ext>
            </a:extLst>
          </p:cNvPr>
          <p:cNvPicPr/>
          <p:nvPr/>
        </p:nvPicPr>
        <p:blipFill>
          <a:blip r:embed="rId4"/>
          <a:stretch>
            <a:fillRect/>
          </a:stretch>
        </p:blipFill>
        <p:spPr>
          <a:xfrm>
            <a:off x="4972050" y="1289050"/>
            <a:ext cx="3657600" cy="3200400"/>
          </a:xfrm>
          <a:prstGeom prst="rect">
            <a:avLst/>
          </a:prstGeom>
        </p:spPr>
      </p:pic>
      <p:pic>
        <p:nvPicPr>
          <p:cNvPr id="13" name="Picture 12">
            <a:extLst>
              <a:ext uri="{FF2B5EF4-FFF2-40B4-BE49-F238E27FC236}">
                <a16:creationId xmlns:a16="http://schemas.microsoft.com/office/drawing/2014/main" id="{41DD5B93-4AD5-2D22-2984-9E90124D338A}"/>
              </a:ext>
            </a:extLst>
          </p:cNvPr>
          <p:cNvPicPr/>
          <p:nvPr/>
        </p:nvPicPr>
        <p:blipFill>
          <a:blip r:embed="rId5"/>
          <a:stretch>
            <a:fillRect/>
          </a:stretch>
        </p:blipFill>
        <p:spPr>
          <a:xfrm>
            <a:off x="706438" y="1517650"/>
            <a:ext cx="3657600" cy="1371600"/>
          </a:xfrm>
          <a:prstGeom prst="rect">
            <a:avLst/>
          </a:prstGeom>
        </p:spPr>
      </p:pic>
      <p:pic>
        <p:nvPicPr>
          <p:cNvPr id="19" name="Picture 18">
            <a:extLst>
              <a:ext uri="{FF2B5EF4-FFF2-40B4-BE49-F238E27FC236}">
                <a16:creationId xmlns:a16="http://schemas.microsoft.com/office/drawing/2014/main" id="{B3A65634-1C22-8733-48D2-8BF7F4D93E98}"/>
              </a:ext>
            </a:extLst>
          </p:cNvPr>
          <p:cNvPicPr/>
          <p:nvPr/>
        </p:nvPicPr>
        <p:blipFill>
          <a:blip r:embed="rId6"/>
          <a:stretch>
            <a:fillRect/>
          </a:stretch>
        </p:blipFill>
        <p:spPr>
          <a:xfrm>
            <a:off x="706438" y="3074988"/>
            <a:ext cx="3657600" cy="1371600"/>
          </a:xfrm>
          <a:prstGeom prst="rect">
            <a:avLst/>
          </a:prstGeom>
        </p:spPr>
      </p:pic>
      <p:sp>
        <p:nvSpPr>
          <p:cNvPr id="16" name="TextBox 15">
            <a:extLst>
              <a:ext uri="{FF2B5EF4-FFF2-40B4-BE49-F238E27FC236}">
                <a16:creationId xmlns:a16="http://schemas.microsoft.com/office/drawing/2014/main" id="{E8DD3F51-BA8F-C504-5775-28523F61B8DA}"/>
              </a:ext>
            </a:extLst>
          </p:cNvPr>
          <p:cNvSpPr txBox="1"/>
          <p:nvPr/>
        </p:nvSpPr>
        <p:spPr>
          <a:xfrm>
            <a:off x="706537" y="1335522"/>
            <a:ext cx="4073326" cy="215444"/>
          </a:xfrm>
          <a:prstGeom prst="rect">
            <a:avLst/>
          </a:prstGeom>
          <a:noFill/>
        </p:spPr>
        <p:txBody>
          <a:bodyPr wrap="square" rtlCol="0">
            <a:spAutoFit/>
          </a:bodyPr>
          <a:lstStyle/>
          <a:p>
            <a:r>
              <a:rPr lang="en-US" sz="800" b="1" dirty="0">
                <a:solidFill>
                  <a:schemeClr val="tx2"/>
                </a:solidFill>
              </a:rPr>
              <a:t>US CPI YoY NSA </a:t>
            </a:r>
            <a:r>
              <a:rPr lang="en-US" sz="800" dirty="0"/>
              <a:t>&amp; </a:t>
            </a:r>
            <a:r>
              <a:rPr lang="en-US" sz="800" b="1" dirty="0">
                <a:solidFill>
                  <a:schemeClr val="accent2"/>
                </a:solidFill>
              </a:rPr>
              <a:t>US PCE Core Price YoY SA </a:t>
            </a:r>
            <a:r>
              <a:rPr lang="en-US" sz="800" dirty="0"/>
              <a:t>(%)</a:t>
            </a:r>
          </a:p>
        </p:txBody>
      </p:sp>
      <p:sp>
        <p:nvSpPr>
          <p:cNvPr id="17" name="TextBox 16">
            <a:extLst>
              <a:ext uri="{FF2B5EF4-FFF2-40B4-BE49-F238E27FC236}">
                <a16:creationId xmlns:a16="http://schemas.microsoft.com/office/drawing/2014/main" id="{C201EE85-83B5-C71E-0A6B-09EB4D97DE03}"/>
              </a:ext>
            </a:extLst>
          </p:cNvPr>
          <p:cNvSpPr txBox="1"/>
          <p:nvPr/>
        </p:nvSpPr>
        <p:spPr>
          <a:xfrm>
            <a:off x="706537" y="2918814"/>
            <a:ext cx="4073326" cy="215444"/>
          </a:xfrm>
          <a:prstGeom prst="rect">
            <a:avLst/>
          </a:prstGeom>
          <a:noFill/>
        </p:spPr>
        <p:txBody>
          <a:bodyPr wrap="square" rtlCol="0">
            <a:spAutoFit/>
          </a:bodyPr>
          <a:lstStyle/>
          <a:p>
            <a:r>
              <a:rPr lang="en-US" sz="800" b="1" dirty="0">
                <a:solidFill>
                  <a:schemeClr val="tx2"/>
                </a:solidFill>
              </a:rPr>
              <a:t>US U-3 Unemployment Rate (%) (left) </a:t>
            </a:r>
            <a:r>
              <a:rPr lang="en-US" sz="800" dirty="0"/>
              <a:t>&amp; </a:t>
            </a:r>
            <a:r>
              <a:rPr lang="en-US" sz="800" b="1" dirty="0">
                <a:solidFill>
                  <a:schemeClr val="accent2"/>
                </a:solidFill>
              </a:rPr>
              <a:t>US Initial Jobless Claims SA (1000s) (right)</a:t>
            </a:r>
            <a:endParaRPr lang="en-US" sz="800" dirty="0"/>
          </a:p>
        </p:txBody>
      </p:sp>
      <p:sp>
        <p:nvSpPr>
          <p:cNvPr id="18" name="TextBox 17">
            <a:extLst>
              <a:ext uri="{FF2B5EF4-FFF2-40B4-BE49-F238E27FC236}">
                <a16:creationId xmlns:a16="http://schemas.microsoft.com/office/drawing/2014/main" id="{145EC3A3-A016-CFC9-17EE-4A3A3D5FFEC1}"/>
              </a:ext>
            </a:extLst>
          </p:cNvPr>
          <p:cNvSpPr txBox="1"/>
          <p:nvPr/>
        </p:nvSpPr>
        <p:spPr>
          <a:xfrm>
            <a:off x="4764183" y="1033657"/>
            <a:ext cx="4073326" cy="215444"/>
          </a:xfrm>
          <a:prstGeom prst="rect">
            <a:avLst/>
          </a:prstGeom>
          <a:noFill/>
        </p:spPr>
        <p:txBody>
          <a:bodyPr wrap="square" rtlCol="0">
            <a:spAutoFit/>
          </a:bodyPr>
          <a:lstStyle/>
          <a:p>
            <a:pPr algn="ctr"/>
            <a:r>
              <a:rPr lang="en-US" sz="800" b="1" dirty="0">
                <a:solidFill>
                  <a:schemeClr val="tx2"/>
                </a:solidFill>
              </a:rPr>
              <a:t>Implied Fed Funds Rate (%)</a:t>
            </a:r>
            <a:endParaRPr lang="en-US" sz="800" dirty="0"/>
          </a:p>
        </p:txBody>
      </p:sp>
    </p:spTree>
    <p:extLst>
      <p:ext uri="{BB962C8B-B14F-4D97-AF65-F5344CB8AC3E}">
        <p14:creationId xmlns:p14="http://schemas.microsoft.com/office/powerpoint/2010/main" val="22551851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80D5DADF-58D1-22CC-632C-233707DA10A3}"/>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US 10 Year Treasury Yield </a:t>
            </a:r>
            <a:r>
              <a:rPr lang="en-US" sz="1000" dirty="0"/>
              <a:t>(%)</a:t>
            </a:r>
          </a:p>
        </p:txBody>
      </p:sp>
      <p:sp>
        <p:nvSpPr>
          <p:cNvPr id="9" name="TextBox 8">
            <a:extLst>
              <a:ext uri="{FF2B5EF4-FFF2-40B4-BE49-F238E27FC236}">
                <a16:creationId xmlns:a16="http://schemas.microsoft.com/office/drawing/2014/main" id="{F1133670-3458-B4BD-79B4-4DDF17699D72}"/>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Current Treasury Yield Curve </a:t>
            </a:r>
            <a:r>
              <a:rPr lang="en-US" sz="1000" dirty="0"/>
              <a:t>&amp; </a:t>
            </a:r>
            <a:r>
              <a:rPr lang="en-US" sz="1000" b="1" dirty="0">
                <a:solidFill>
                  <a:schemeClr val="accent2"/>
                </a:solidFill>
              </a:rPr>
              <a:t>One-Year Ago </a:t>
            </a:r>
            <a:r>
              <a:rPr lang="en-US" sz="1000" dirty="0"/>
              <a:t>(%)</a:t>
            </a:r>
          </a:p>
        </p:txBody>
      </p:sp>
      <p:sp>
        <p:nvSpPr>
          <p:cNvPr id="12" name="TextBox 11">
            <a:extLst>
              <a:ext uri="{FF2B5EF4-FFF2-40B4-BE49-F238E27FC236}">
                <a16:creationId xmlns:a16="http://schemas.microsoft.com/office/drawing/2014/main" id="{B2D5B616-09E8-76DB-EB8D-C669341A7D61}"/>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US 10 Year minus 2 Year Treasury Yield </a:t>
            </a:r>
            <a:r>
              <a:rPr lang="en-US" sz="1000" dirty="0"/>
              <a:t>(%)</a:t>
            </a:r>
          </a:p>
        </p:txBody>
      </p:sp>
      <p:sp>
        <p:nvSpPr>
          <p:cNvPr id="19" name="TextBox 18">
            <a:extLst>
              <a:ext uri="{FF2B5EF4-FFF2-40B4-BE49-F238E27FC236}">
                <a16:creationId xmlns:a16="http://schemas.microsoft.com/office/drawing/2014/main" id="{D3045276-B31E-E975-A60F-E85940381D63}"/>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High Yield Credit Spread (left) </a:t>
            </a:r>
            <a:r>
              <a:rPr lang="en-US" sz="1000" dirty="0"/>
              <a:t>&amp; </a:t>
            </a:r>
            <a:r>
              <a:rPr lang="en-US" sz="1000" b="1" dirty="0">
                <a:solidFill>
                  <a:schemeClr val="accent2"/>
                </a:solidFill>
              </a:rPr>
              <a:t>A-Rated Credit Spread (right) </a:t>
            </a:r>
            <a:r>
              <a:rPr lang="en-US" sz="1000" dirty="0"/>
              <a:t>(%)</a:t>
            </a:r>
          </a:p>
        </p:txBody>
      </p:sp>
      <p:pic>
        <p:nvPicPr>
          <p:cNvPr id="6" name="Picture 5">
            <a:extLst>
              <a:ext uri="{FF2B5EF4-FFF2-40B4-BE49-F238E27FC236}">
                <a16:creationId xmlns:a16="http://schemas.microsoft.com/office/drawing/2014/main" id="{7DB7D6F2-7EF6-F1CB-A7BA-99C4E0EB948A}"/>
              </a:ext>
            </a:extLst>
          </p:cNvPr>
          <p:cNvPicPr/>
          <p:nvPr/>
        </p:nvPicPr>
        <p:blipFill>
          <a:blip r:embed="rId3"/>
          <a:stretch>
            <a:fillRect/>
          </a:stretch>
        </p:blipFill>
        <p:spPr>
          <a:xfrm>
            <a:off x="879475" y="1266825"/>
            <a:ext cx="3200400" cy="1371600"/>
          </a:xfrm>
          <a:prstGeom prst="rect">
            <a:avLst/>
          </a:prstGeom>
        </p:spPr>
      </p:pic>
      <p:pic>
        <p:nvPicPr>
          <p:cNvPr id="17" name="Picture 16">
            <a:extLst>
              <a:ext uri="{FF2B5EF4-FFF2-40B4-BE49-F238E27FC236}">
                <a16:creationId xmlns:a16="http://schemas.microsoft.com/office/drawing/2014/main" id="{9E605143-7F3E-4844-724B-102E5F2D6CE2}"/>
              </a:ext>
            </a:extLst>
          </p:cNvPr>
          <p:cNvPicPr/>
          <p:nvPr/>
        </p:nvPicPr>
        <p:blipFill>
          <a:blip r:embed="rId4"/>
          <a:stretch>
            <a:fillRect/>
          </a:stretch>
        </p:blipFill>
        <p:spPr>
          <a:xfrm>
            <a:off x="4953000" y="1270000"/>
            <a:ext cx="3200400" cy="1371600"/>
          </a:xfrm>
          <a:prstGeom prst="rect">
            <a:avLst/>
          </a:prstGeom>
        </p:spPr>
      </p:pic>
      <p:pic>
        <p:nvPicPr>
          <p:cNvPr id="18" name="Picture 17">
            <a:extLst>
              <a:ext uri="{FF2B5EF4-FFF2-40B4-BE49-F238E27FC236}">
                <a16:creationId xmlns:a16="http://schemas.microsoft.com/office/drawing/2014/main" id="{461B5D6D-5FEB-E419-D1DC-BB73B22F5F88}"/>
              </a:ext>
            </a:extLst>
          </p:cNvPr>
          <p:cNvPicPr/>
          <p:nvPr/>
        </p:nvPicPr>
        <p:blipFill>
          <a:blip r:embed="rId5"/>
          <a:stretch>
            <a:fillRect/>
          </a:stretch>
        </p:blipFill>
        <p:spPr>
          <a:xfrm>
            <a:off x="4937125" y="3001963"/>
            <a:ext cx="3200400" cy="1371600"/>
          </a:xfrm>
          <a:prstGeom prst="rect">
            <a:avLst/>
          </a:prstGeom>
        </p:spPr>
      </p:pic>
      <p:pic>
        <p:nvPicPr>
          <p:cNvPr id="20" name="Picture 19">
            <a:extLst>
              <a:ext uri="{FF2B5EF4-FFF2-40B4-BE49-F238E27FC236}">
                <a16:creationId xmlns:a16="http://schemas.microsoft.com/office/drawing/2014/main" id="{10A30456-D9BF-3448-6079-503B1C0BD766}"/>
              </a:ext>
            </a:extLst>
          </p:cNvPr>
          <p:cNvPicPr/>
          <p:nvPr/>
        </p:nvPicPr>
        <p:blipFill>
          <a:blip r:embed="rId6"/>
          <a:stretch>
            <a:fillRect/>
          </a:stretch>
        </p:blipFill>
        <p:spPr>
          <a:xfrm>
            <a:off x="879475" y="3001963"/>
            <a:ext cx="3200400" cy="1371600"/>
          </a:xfrm>
          <a:prstGeom prst="rect">
            <a:avLst/>
          </a:prstGeom>
        </p:spPr>
      </p:pic>
      <p:pic>
        <p:nvPicPr>
          <p:cNvPr id="21" name="Picture 20">
            <a:extLst>
              <a:ext uri="{FF2B5EF4-FFF2-40B4-BE49-F238E27FC236}">
                <a16:creationId xmlns:a16="http://schemas.microsoft.com/office/drawing/2014/main" id="{E39E16D3-312F-1191-8C16-BAAF4AC24D67}"/>
              </a:ext>
            </a:extLst>
          </p:cNvPr>
          <p:cNvPicPr/>
          <p:nvPr/>
        </p:nvPicPr>
        <p:blipFill>
          <a:blip r:embed="rId7"/>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4DEB096B-3801-DFC6-2CA7-42F56CA43293}"/>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Tree>
    <p:extLst>
      <p:ext uri="{BB962C8B-B14F-4D97-AF65-F5344CB8AC3E}">
        <p14:creationId xmlns:p14="http://schemas.microsoft.com/office/powerpoint/2010/main" val="221158418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BA5D0C69-2DC3-2208-F103-594157030321}"/>
              </a:ext>
            </a:extLst>
          </p:cNvPr>
          <p:cNvPicPr/>
          <p:nvPr/>
        </p:nvPicPr>
        <p:blipFill>
          <a:blip r:embed="rId3"/>
          <a:stretch>
            <a:fillRect/>
          </a:stretch>
        </p:blipFill>
        <p:spPr>
          <a:xfrm>
            <a:off x="1079500" y="1262063"/>
            <a:ext cx="6986588" cy="3217862"/>
          </a:xfrm>
          <a:prstGeom prst="rect">
            <a:avLst/>
          </a:prstGeom>
        </p:spPr>
      </p:pic>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Fixed Income Asset Class Total Return (%)</a:t>
            </a:r>
          </a:p>
        </p:txBody>
      </p:sp>
      <p:pic>
        <p:nvPicPr>
          <p:cNvPr id="12" name="Picture 11">
            <a:extLst>
              <a:ext uri="{FF2B5EF4-FFF2-40B4-BE49-F238E27FC236}">
                <a16:creationId xmlns:a16="http://schemas.microsoft.com/office/drawing/2014/main" id="{1C2CD413-C6D7-29F2-D726-976F13130CA4}"/>
              </a:ext>
            </a:extLst>
          </p:cNvPr>
          <p:cNvPicPr/>
          <p:nvPr/>
        </p:nvPicPr>
        <p:blipFill>
          <a:blip r:embed="rId4"/>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369351585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Global Macro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3" name="Picture 2">
            <a:extLst>
              <a:ext uri="{FF2B5EF4-FFF2-40B4-BE49-F238E27FC236}">
                <a16:creationId xmlns:a16="http://schemas.microsoft.com/office/drawing/2014/main" id="{AF16B96B-A44B-A1F0-1E2B-E4951D9639DD}"/>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3651594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library with books on shelves&#10;&#10;Description automatically generated">
            <a:extLst>
              <a:ext uri="{FF2B5EF4-FFF2-40B4-BE49-F238E27FC236}">
                <a16:creationId xmlns:a16="http://schemas.microsoft.com/office/drawing/2014/main" id="{CC61B379-A597-2153-570C-613AEBD5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82655"/>
            <a:ext cx="3688305" cy="3688305"/>
          </a:xfrm>
          <a:prstGeom prst="rect">
            <a:avLst/>
          </a:prstGeom>
        </p:spPr>
      </p:pic>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agenda</a:t>
            </a:r>
          </a:p>
        </p:txBody>
      </p:sp>
      <p:sp>
        <p:nvSpPr>
          <p:cNvPr id="4" name="AutoShape 4"/>
          <p:cNvSpPr/>
          <p:nvPr/>
        </p:nvSpPr>
        <p:spPr>
          <a:xfrm flipV="1">
            <a:off x="503436" y="880381"/>
            <a:ext cx="8126206" cy="19256"/>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a:off x="492528" y="4551698"/>
            <a:ext cx="8126206" cy="1925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24C14BE5-A720-E7E7-B0B9-E217078D16D4}"/>
              </a:ext>
            </a:extLst>
          </p:cNvPr>
          <p:cNvPicPr/>
          <p:nvPr/>
        </p:nvPicPr>
        <p:blipFill>
          <a:blip r:embed="rId4"/>
          <a:stretch>
            <a:fillRect/>
          </a:stretch>
        </p:blipFill>
        <p:spPr>
          <a:xfrm>
            <a:off x="6684963" y="534988"/>
            <a:ext cx="1933575" cy="200025"/>
          </a:xfrm>
          <a:prstGeom prst="rect">
            <a:avLst/>
          </a:prstGeom>
        </p:spPr>
      </p:pic>
      <p:sp>
        <p:nvSpPr>
          <p:cNvPr id="13" name="TextBox 4">
            <a:extLst>
              <a:ext uri="{FF2B5EF4-FFF2-40B4-BE49-F238E27FC236}">
                <a16:creationId xmlns:a16="http://schemas.microsoft.com/office/drawing/2014/main" id="{8EAA17CC-C72B-571C-E4C3-3ECCF92A009F}"/>
              </a:ext>
            </a:extLst>
          </p:cNvPr>
          <p:cNvSpPr txBox="1"/>
          <p:nvPr/>
        </p:nvSpPr>
        <p:spPr>
          <a:xfrm>
            <a:off x="514345" y="1061145"/>
            <a:ext cx="3938592" cy="3289106"/>
          </a:xfrm>
          <a:prstGeom prst="rect">
            <a:avLst/>
          </a:prstGeom>
        </p:spPr>
        <p:txBody>
          <a:bodyPr lIns="0" tIns="0" rIns="0" bIns="0" rtlCol="0" anchor="t">
            <a:spAutoFit/>
          </a:bodyPr>
          <a:lstStyle/>
          <a:p>
            <a:pPr marL="302260" lvl="1" indent="-151130">
              <a:lnSpc>
                <a:spcPts val="2618"/>
              </a:lnSpc>
              <a:buFont typeface="Arial"/>
              <a:buChar char="•"/>
            </a:pPr>
            <a:r>
              <a:rPr lang="en-US" sz="1400" dirty="0">
                <a:solidFill>
                  <a:srgbClr val="000000"/>
                </a:solidFill>
                <a:latin typeface="Lato"/>
              </a:rPr>
              <a:t>Quick Recap</a:t>
            </a:r>
          </a:p>
          <a:p>
            <a:pPr marL="302260" lvl="1" indent="-151130">
              <a:lnSpc>
                <a:spcPts val="2618"/>
              </a:lnSpc>
              <a:buFont typeface="Arial"/>
              <a:buChar char="•"/>
            </a:pPr>
            <a:r>
              <a:rPr lang="en-US" sz="1400" dirty="0">
                <a:solidFill>
                  <a:srgbClr val="000000"/>
                </a:solidFill>
                <a:latin typeface="Lato"/>
              </a:rPr>
              <a:t>Three Themes</a:t>
            </a:r>
          </a:p>
          <a:p>
            <a:pPr marL="302260" lvl="1" indent="-151130">
              <a:lnSpc>
                <a:spcPts val="2618"/>
              </a:lnSpc>
              <a:buFont typeface="Arial"/>
              <a:buChar char="•"/>
            </a:pPr>
            <a:r>
              <a:rPr lang="en-US" sz="1400" dirty="0">
                <a:solidFill>
                  <a:srgbClr val="000000"/>
                </a:solidFill>
                <a:latin typeface="Lato"/>
              </a:rPr>
              <a:t>Equity Overview</a:t>
            </a:r>
          </a:p>
          <a:p>
            <a:pPr marL="302260" lvl="1" indent="-151130">
              <a:lnSpc>
                <a:spcPts val="2618"/>
              </a:lnSpc>
              <a:buFont typeface="Arial"/>
              <a:buChar char="•"/>
            </a:pPr>
            <a:r>
              <a:rPr lang="en-US" sz="1400" dirty="0">
                <a:solidFill>
                  <a:srgbClr val="000000"/>
                </a:solidFill>
                <a:latin typeface="Lato"/>
              </a:rPr>
              <a:t>Fixed Income Overview</a:t>
            </a:r>
          </a:p>
          <a:p>
            <a:pPr marL="302260" lvl="1" indent="-151130">
              <a:lnSpc>
                <a:spcPts val="2618"/>
              </a:lnSpc>
              <a:buFont typeface="Arial"/>
              <a:buChar char="•"/>
            </a:pPr>
            <a:r>
              <a:rPr lang="en-US" sz="1400" dirty="0">
                <a:solidFill>
                  <a:srgbClr val="000000"/>
                </a:solidFill>
                <a:latin typeface="Lato"/>
              </a:rPr>
              <a:t>Global Macro Overview</a:t>
            </a:r>
          </a:p>
          <a:p>
            <a:pPr marL="302260" lvl="1" indent="-151130">
              <a:lnSpc>
                <a:spcPts val="2618"/>
              </a:lnSpc>
              <a:buFont typeface="Arial"/>
              <a:buChar char="•"/>
            </a:pPr>
            <a:r>
              <a:rPr lang="en-US" sz="1400" dirty="0">
                <a:solidFill>
                  <a:srgbClr val="000000"/>
                </a:solidFill>
                <a:latin typeface="Lato"/>
              </a:rPr>
              <a:t>Actionable Insights</a:t>
            </a:r>
          </a:p>
          <a:p>
            <a:pPr marL="302260" lvl="1" indent="-151130">
              <a:lnSpc>
                <a:spcPts val="2618"/>
              </a:lnSpc>
              <a:buFont typeface="Arial"/>
              <a:buChar char="•"/>
            </a:pPr>
            <a:r>
              <a:rPr lang="en-US" sz="1400" dirty="0">
                <a:solidFill>
                  <a:srgbClr val="000000"/>
                </a:solidFill>
                <a:latin typeface="Lato"/>
              </a:rPr>
              <a:t>Modelist Overview</a:t>
            </a:r>
          </a:p>
          <a:p>
            <a:pPr marL="302260" lvl="1" indent="-151130">
              <a:lnSpc>
                <a:spcPts val="2618"/>
              </a:lnSpc>
              <a:buFont typeface="Arial"/>
              <a:buChar char="•"/>
            </a:pPr>
            <a:r>
              <a:rPr lang="en-US" sz="1400" dirty="0">
                <a:solidFill>
                  <a:srgbClr val="000000"/>
                </a:solidFill>
                <a:latin typeface="Lato"/>
              </a:rPr>
              <a:t>Q&amp;A</a:t>
            </a:r>
          </a:p>
          <a:p>
            <a:pPr marL="302260" lvl="1" indent="-151130">
              <a:lnSpc>
                <a:spcPts val="2618"/>
              </a:lnSpc>
              <a:buFont typeface="Arial"/>
              <a:buChar char="•"/>
            </a:pPr>
            <a:r>
              <a:rPr lang="en-US" sz="1400" dirty="0">
                <a:solidFill>
                  <a:srgbClr val="000000"/>
                </a:solidFill>
                <a:latin typeface="Lato"/>
              </a:rPr>
              <a:t>Disclosures</a:t>
            </a:r>
          </a:p>
          <a:p>
            <a:pPr marL="151130" lvl="1">
              <a:lnSpc>
                <a:spcPts val="2618"/>
              </a:lnSpc>
            </a:pPr>
            <a:endParaRPr lang="en-US" sz="1400" dirty="0">
              <a:solidFill>
                <a:srgbClr val="000000"/>
              </a:solidFill>
              <a:latin typeface="Lato"/>
            </a:endParaRP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Bent-Up 19">
            <a:extLst>
              <a:ext uri="{FF2B5EF4-FFF2-40B4-BE49-F238E27FC236}">
                <a16:creationId xmlns:a16="http://schemas.microsoft.com/office/drawing/2014/main" id="{FCCDB3ED-313B-B8B6-96CC-A7A59988B209}"/>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5" name="Picture 4">
            <a:extLst>
              <a:ext uri="{FF2B5EF4-FFF2-40B4-BE49-F238E27FC236}">
                <a16:creationId xmlns:a16="http://schemas.microsoft.com/office/drawing/2014/main" id="{0917CCBE-D66C-FA2F-310D-8AD619C31A36}"/>
              </a:ext>
            </a:extLst>
          </p:cNvPr>
          <p:cNvPicPr/>
          <p:nvPr/>
        </p:nvPicPr>
        <p:blipFill>
          <a:blip r:embed="rId3"/>
          <a:stretch>
            <a:fillRect/>
          </a:stretch>
        </p:blipFill>
        <p:spPr>
          <a:xfrm>
            <a:off x="6684963" y="534988"/>
            <a:ext cx="1933575" cy="200025"/>
          </a:xfrm>
          <a:prstGeom prst="rect">
            <a:avLst/>
          </a:prstGeom>
        </p:spPr>
      </p:pic>
      <p:sp>
        <p:nvSpPr>
          <p:cNvPr id="14" name="TextBox 13">
            <a:extLst>
              <a:ext uri="{FF2B5EF4-FFF2-40B4-BE49-F238E27FC236}">
                <a16:creationId xmlns:a16="http://schemas.microsoft.com/office/drawing/2014/main" id="{D136AC3B-6A87-5059-CB62-E4372D10B123}"/>
              </a:ext>
            </a:extLst>
          </p:cNvPr>
          <p:cNvSpPr txBox="1"/>
          <p:nvPr/>
        </p:nvSpPr>
        <p:spPr>
          <a:xfrm>
            <a:off x="498674" y="1018596"/>
            <a:ext cx="4073326" cy="246221"/>
          </a:xfrm>
          <a:prstGeom prst="rect">
            <a:avLst/>
          </a:prstGeom>
          <a:noFill/>
        </p:spPr>
        <p:txBody>
          <a:bodyPr wrap="square" rtlCol="0">
            <a:spAutoFit/>
          </a:bodyPr>
          <a:lstStyle/>
          <a:p>
            <a:r>
              <a:rPr lang="en-US" sz="1000" dirty="0"/>
              <a:t>Last Month Positive Surprises</a:t>
            </a:r>
          </a:p>
        </p:txBody>
      </p:sp>
      <p:pic>
        <p:nvPicPr>
          <p:cNvPr id="6" name="Picture 5">
            <a:extLst>
              <a:ext uri="{FF2B5EF4-FFF2-40B4-BE49-F238E27FC236}">
                <a16:creationId xmlns:a16="http://schemas.microsoft.com/office/drawing/2014/main" id="{4BA56AA6-B31F-04BB-5651-BE97BD798BB5}"/>
              </a:ext>
            </a:extLst>
          </p:cNvPr>
          <p:cNvPicPr/>
          <p:nvPr/>
        </p:nvPicPr>
        <p:blipFill>
          <a:blip r:embed="rId4"/>
          <a:stretch>
            <a:fillRect/>
          </a:stretch>
        </p:blipFill>
        <p:spPr>
          <a:xfrm>
            <a:off x="1808359" y="1391857"/>
            <a:ext cx="5495925" cy="1476375"/>
          </a:xfrm>
          <a:prstGeom prst="rect">
            <a:avLst/>
          </a:prstGeom>
        </p:spPr>
      </p:pic>
      <p:pic>
        <p:nvPicPr>
          <p:cNvPr id="7" name="Picture 6">
            <a:extLst>
              <a:ext uri="{FF2B5EF4-FFF2-40B4-BE49-F238E27FC236}">
                <a16:creationId xmlns:a16="http://schemas.microsoft.com/office/drawing/2014/main" id="{CCCA80C9-06B3-1B8D-A4BA-7480ACE69DAC}"/>
              </a:ext>
            </a:extLst>
          </p:cNvPr>
          <p:cNvPicPr/>
          <p:nvPr/>
        </p:nvPicPr>
        <p:blipFill>
          <a:blip r:embed="rId5"/>
          <a:stretch>
            <a:fillRect/>
          </a:stretch>
        </p:blipFill>
        <p:spPr>
          <a:xfrm>
            <a:off x="498674" y="2999232"/>
            <a:ext cx="4143375" cy="942975"/>
          </a:xfrm>
          <a:prstGeom prst="rect">
            <a:avLst/>
          </a:prstGeom>
        </p:spPr>
      </p:pic>
      <p:pic>
        <p:nvPicPr>
          <p:cNvPr id="9" name="Picture 8">
            <a:extLst>
              <a:ext uri="{FF2B5EF4-FFF2-40B4-BE49-F238E27FC236}">
                <a16:creationId xmlns:a16="http://schemas.microsoft.com/office/drawing/2014/main" id="{5AFF65B5-1325-D3D0-30BB-7902E2946F82}"/>
              </a:ext>
            </a:extLst>
          </p:cNvPr>
          <p:cNvPicPr/>
          <p:nvPr/>
        </p:nvPicPr>
        <p:blipFill>
          <a:blip r:embed="rId6"/>
          <a:stretch>
            <a:fillRect/>
          </a:stretch>
        </p:blipFill>
        <p:spPr>
          <a:xfrm>
            <a:off x="5084763" y="2927508"/>
            <a:ext cx="3200400" cy="1371600"/>
          </a:xfrm>
          <a:prstGeom prst="rect">
            <a:avLst/>
          </a:prstGeom>
          <a:ln>
            <a:solidFill>
              <a:schemeClr val="tx1"/>
            </a:solidFill>
          </a:ln>
        </p:spPr>
      </p:pic>
    </p:spTree>
    <p:extLst>
      <p:ext uri="{BB962C8B-B14F-4D97-AF65-F5344CB8AC3E}">
        <p14:creationId xmlns:p14="http://schemas.microsoft.com/office/powerpoint/2010/main" val="268165299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Bent-Up 11">
            <a:extLst>
              <a:ext uri="{FF2B5EF4-FFF2-40B4-BE49-F238E27FC236}">
                <a16:creationId xmlns:a16="http://schemas.microsoft.com/office/drawing/2014/main" id="{D2F74BF1-59AE-633B-FD64-3ACE1EA0894E}"/>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7" name="Picture 6">
            <a:extLst>
              <a:ext uri="{FF2B5EF4-FFF2-40B4-BE49-F238E27FC236}">
                <a16:creationId xmlns:a16="http://schemas.microsoft.com/office/drawing/2014/main" id="{A9C9F908-355B-180F-2248-0AA76006E2C5}"/>
              </a:ext>
            </a:extLst>
          </p:cNvPr>
          <p:cNvPicPr/>
          <p:nvPr/>
        </p:nvPicPr>
        <p:blipFill>
          <a:blip r:embed="rId3"/>
          <a:stretch>
            <a:fillRect/>
          </a:stretch>
        </p:blipFill>
        <p:spPr>
          <a:xfrm>
            <a:off x="6684963" y="534988"/>
            <a:ext cx="1933575" cy="200025"/>
          </a:xfrm>
          <a:prstGeom prst="rect">
            <a:avLst/>
          </a:prstGeom>
        </p:spPr>
      </p:pic>
      <p:sp>
        <p:nvSpPr>
          <p:cNvPr id="5" name="TextBox 4">
            <a:extLst>
              <a:ext uri="{FF2B5EF4-FFF2-40B4-BE49-F238E27FC236}">
                <a16:creationId xmlns:a16="http://schemas.microsoft.com/office/drawing/2014/main" id="{223139C6-F73A-1D46-9D5B-56A5556E625C}"/>
              </a:ext>
            </a:extLst>
          </p:cNvPr>
          <p:cNvSpPr txBox="1"/>
          <p:nvPr/>
        </p:nvSpPr>
        <p:spPr>
          <a:xfrm>
            <a:off x="498674" y="1018596"/>
            <a:ext cx="4073326" cy="246221"/>
          </a:xfrm>
          <a:prstGeom prst="rect">
            <a:avLst/>
          </a:prstGeom>
          <a:noFill/>
        </p:spPr>
        <p:txBody>
          <a:bodyPr wrap="square" rtlCol="0">
            <a:spAutoFit/>
          </a:bodyPr>
          <a:lstStyle/>
          <a:p>
            <a:r>
              <a:rPr lang="en-US" sz="1000" dirty="0"/>
              <a:t>Last Month Negative Surprises</a:t>
            </a:r>
          </a:p>
        </p:txBody>
      </p:sp>
      <p:pic>
        <p:nvPicPr>
          <p:cNvPr id="15" name="Picture 14">
            <a:extLst>
              <a:ext uri="{FF2B5EF4-FFF2-40B4-BE49-F238E27FC236}">
                <a16:creationId xmlns:a16="http://schemas.microsoft.com/office/drawing/2014/main" id="{EF0F2B6B-DC74-2CA3-99C7-C9F23858C4BA}"/>
              </a:ext>
            </a:extLst>
          </p:cNvPr>
          <p:cNvPicPr/>
          <p:nvPr/>
        </p:nvPicPr>
        <p:blipFill>
          <a:blip r:embed="rId4"/>
          <a:stretch>
            <a:fillRect/>
          </a:stretch>
        </p:blipFill>
        <p:spPr>
          <a:xfrm>
            <a:off x="1810512" y="1389888"/>
            <a:ext cx="5495925" cy="1476375"/>
          </a:xfrm>
          <a:prstGeom prst="rect">
            <a:avLst/>
          </a:prstGeom>
        </p:spPr>
      </p:pic>
      <p:pic>
        <p:nvPicPr>
          <p:cNvPr id="16" name="Picture 15">
            <a:extLst>
              <a:ext uri="{FF2B5EF4-FFF2-40B4-BE49-F238E27FC236}">
                <a16:creationId xmlns:a16="http://schemas.microsoft.com/office/drawing/2014/main" id="{ED6ACF70-4482-BB62-6D8E-7D68041B058E}"/>
              </a:ext>
            </a:extLst>
          </p:cNvPr>
          <p:cNvPicPr/>
          <p:nvPr/>
        </p:nvPicPr>
        <p:blipFill>
          <a:blip r:embed="rId5"/>
          <a:stretch>
            <a:fillRect/>
          </a:stretch>
        </p:blipFill>
        <p:spPr>
          <a:xfrm>
            <a:off x="498674" y="3000375"/>
            <a:ext cx="4124325" cy="942975"/>
          </a:xfrm>
          <a:prstGeom prst="rect">
            <a:avLst/>
          </a:prstGeom>
        </p:spPr>
      </p:pic>
      <p:pic>
        <p:nvPicPr>
          <p:cNvPr id="17" name="Picture 16">
            <a:extLst>
              <a:ext uri="{FF2B5EF4-FFF2-40B4-BE49-F238E27FC236}">
                <a16:creationId xmlns:a16="http://schemas.microsoft.com/office/drawing/2014/main" id="{943861B9-D638-BC59-F945-2213F5C20A64}"/>
              </a:ext>
            </a:extLst>
          </p:cNvPr>
          <p:cNvPicPr/>
          <p:nvPr/>
        </p:nvPicPr>
        <p:blipFill>
          <a:blip r:embed="rId6"/>
          <a:stretch>
            <a:fillRect/>
          </a:stretch>
        </p:blipFill>
        <p:spPr>
          <a:xfrm>
            <a:off x="5084064" y="2926080"/>
            <a:ext cx="3200400" cy="1371600"/>
          </a:xfrm>
          <a:prstGeom prst="rect">
            <a:avLst/>
          </a:prstGeom>
          <a:ln>
            <a:solidFill>
              <a:schemeClr val="tx1"/>
            </a:solidFill>
          </a:ln>
        </p:spPr>
      </p:pic>
    </p:spTree>
    <p:extLst>
      <p:ext uri="{BB962C8B-B14F-4D97-AF65-F5344CB8AC3E}">
        <p14:creationId xmlns:p14="http://schemas.microsoft.com/office/powerpoint/2010/main" val="94536356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Next Month’s Calendar</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5" name="Picture 4">
            <a:extLst>
              <a:ext uri="{FF2B5EF4-FFF2-40B4-BE49-F238E27FC236}">
                <a16:creationId xmlns:a16="http://schemas.microsoft.com/office/drawing/2014/main" id="{D8BA1558-D40E-6E5A-D093-7CCF87A4DB4E}"/>
              </a:ext>
            </a:extLst>
          </p:cNvPr>
          <p:cNvPicPr/>
          <p:nvPr/>
        </p:nvPicPr>
        <p:blipFill>
          <a:blip r:embed="rId3"/>
          <a:stretch>
            <a:fillRect/>
          </a:stretch>
        </p:blipFill>
        <p:spPr>
          <a:xfrm>
            <a:off x="6684963" y="534988"/>
            <a:ext cx="1933575" cy="200025"/>
          </a:xfrm>
          <a:prstGeom prst="rect">
            <a:avLst/>
          </a:prstGeom>
        </p:spPr>
      </p:pic>
      <p:pic>
        <p:nvPicPr>
          <p:cNvPr id="6" name="Picture 5">
            <a:extLst>
              <a:ext uri="{FF2B5EF4-FFF2-40B4-BE49-F238E27FC236}">
                <a16:creationId xmlns:a16="http://schemas.microsoft.com/office/drawing/2014/main" id="{B2D3B7BA-0885-63B9-06B4-3AF160419E9F}"/>
              </a:ext>
            </a:extLst>
          </p:cNvPr>
          <p:cNvPicPr>
            <a:picLocks noChangeAspect="1"/>
          </p:cNvPicPr>
          <p:nvPr/>
        </p:nvPicPr>
        <p:blipFill>
          <a:blip r:embed="rId4"/>
          <a:stretch>
            <a:fillRect/>
          </a:stretch>
        </p:blipFill>
        <p:spPr>
          <a:xfrm>
            <a:off x="938212" y="1352550"/>
            <a:ext cx="7267575" cy="2965042"/>
          </a:xfrm>
          <a:prstGeom prst="rect">
            <a:avLst/>
          </a:prstGeom>
        </p:spPr>
      </p:pic>
    </p:spTree>
    <p:extLst>
      <p:ext uri="{BB962C8B-B14F-4D97-AF65-F5344CB8AC3E}">
        <p14:creationId xmlns:p14="http://schemas.microsoft.com/office/powerpoint/2010/main" val="232250955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Actionable</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23</a:t>
            </a:fld>
            <a:endParaRPr lang="en-US"/>
          </a:p>
        </p:txBody>
      </p:sp>
      <p:pic>
        <p:nvPicPr>
          <p:cNvPr id="3" name="Picture 2">
            <a:extLst>
              <a:ext uri="{FF2B5EF4-FFF2-40B4-BE49-F238E27FC236}">
                <a16:creationId xmlns:a16="http://schemas.microsoft.com/office/drawing/2014/main" id="{5AB94216-51EB-A35D-9249-E14379023C5B}"/>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200595751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Economic Growth Expectations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AF69591-67C1-0D24-C4BE-92C75181CA0D}"/>
              </a:ext>
            </a:extLst>
          </p:cNvPr>
          <p:cNvSpPr txBox="1"/>
          <p:nvPr/>
        </p:nvSpPr>
        <p:spPr>
          <a:xfrm>
            <a:off x="503436" y="4365758"/>
            <a:ext cx="1249164" cy="184666"/>
          </a:xfrm>
          <a:prstGeom prst="rect">
            <a:avLst/>
          </a:prstGeom>
          <a:solidFill>
            <a:schemeClr val="tx2"/>
          </a:solidFill>
          <a:ln>
            <a:noFill/>
          </a:ln>
        </p:spPr>
        <p:txBody>
          <a:bodyPr wrap="square" rtlCol="0" anchor="ctr">
            <a:spAutoFit/>
          </a:bodyPr>
          <a:lstStyle/>
          <a:p>
            <a:pPr algn="ctr"/>
            <a:r>
              <a:rPr lang="en-US" sz="600" dirty="0">
                <a:solidFill>
                  <a:schemeClr val="bg1"/>
                </a:solidFill>
              </a:rPr>
              <a:t>Economic Growth Expectations</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1803863"/>
            <a:ext cx="8119864" cy="246221"/>
          </a:xfrm>
          <a:prstGeom prst="rect">
            <a:avLst/>
          </a:prstGeom>
          <a:noFill/>
        </p:spPr>
        <p:txBody>
          <a:bodyPr wrap="square" rtlCol="0">
            <a:spAutoFit/>
          </a:bodyPr>
          <a:lstStyle/>
          <a:p>
            <a:pPr algn="ctr"/>
            <a:r>
              <a:rPr lang="en-US" sz="1000" b="1" i="0" dirty="0">
                <a:effectLst/>
                <a:latin typeface="Lato" panose="020F0502020204030203" pitchFamily="34" charset="0"/>
                <a:ea typeface="Lato" panose="020F0502020204030203" pitchFamily="34" charset="0"/>
                <a:cs typeface="Lato" panose="020F0502020204030203" pitchFamily="34" charset="0"/>
              </a:rPr>
              <a:t>OECD G20 Leading Indicators CLI (Composite Leading Indicators) Amplitude Adjusted SA</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CBF9535E-9035-E5E1-D5F7-42359A5A19BD}"/>
              </a:ext>
            </a:extLst>
          </p:cNvPr>
          <p:cNvPicPr/>
          <p:nvPr/>
        </p:nvPicPr>
        <p:blipFill>
          <a:blip r:embed="rId3"/>
          <a:stretch>
            <a:fillRect/>
          </a:stretch>
        </p:blipFill>
        <p:spPr>
          <a:xfrm>
            <a:off x="6684963" y="534988"/>
            <a:ext cx="1933575" cy="200025"/>
          </a:xfrm>
          <a:prstGeom prst="rect">
            <a:avLst/>
          </a:prstGeom>
        </p:spPr>
      </p:pic>
      <p:pic>
        <p:nvPicPr>
          <p:cNvPr id="13" name="Picture 12">
            <a:extLst>
              <a:ext uri="{FF2B5EF4-FFF2-40B4-BE49-F238E27FC236}">
                <a16:creationId xmlns:a16="http://schemas.microsoft.com/office/drawing/2014/main" id="{5807B70F-F1E4-6EC7-91EE-112C0AC30FE0}"/>
              </a:ext>
            </a:extLst>
          </p:cNvPr>
          <p:cNvPicPr>
            <a:picLocks noChangeAspect="1"/>
          </p:cNvPicPr>
          <p:nvPr/>
        </p:nvPicPr>
        <p:blipFill>
          <a:blip r:embed="rId4"/>
          <a:stretch>
            <a:fillRect/>
          </a:stretch>
        </p:blipFill>
        <p:spPr>
          <a:xfrm>
            <a:off x="876300" y="992051"/>
            <a:ext cx="7391400" cy="819150"/>
          </a:xfrm>
          <a:prstGeom prst="rect">
            <a:avLst/>
          </a:prstGeom>
        </p:spPr>
      </p:pic>
      <p:pic>
        <p:nvPicPr>
          <p:cNvPr id="20" name="Picture 19">
            <a:extLst>
              <a:ext uri="{FF2B5EF4-FFF2-40B4-BE49-F238E27FC236}">
                <a16:creationId xmlns:a16="http://schemas.microsoft.com/office/drawing/2014/main" id="{54C8CF20-2772-9196-A1B0-A57497079CBF}"/>
              </a:ext>
            </a:extLst>
          </p:cNvPr>
          <p:cNvPicPr>
            <a:picLocks noChangeAspect="1"/>
          </p:cNvPicPr>
          <p:nvPr/>
        </p:nvPicPr>
        <p:blipFill>
          <a:blip r:embed="rId5"/>
          <a:stretch>
            <a:fillRect/>
          </a:stretch>
        </p:blipFill>
        <p:spPr>
          <a:xfrm>
            <a:off x="685463" y="2160766"/>
            <a:ext cx="7773074" cy="2194750"/>
          </a:xfrm>
          <a:prstGeom prst="rect">
            <a:avLst/>
          </a:prstGeom>
        </p:spPr>
      </p:pic>
    </p:spTree>
    <p:extLst>
      <p:ext uri="{BB962C8B-B14F-4D97-AF65-F5344CB8AC3E}">
        <p14:creationId xmlns:p14="http://schemas.microsoft.com/office/powerpoint/2010/main" val="248596766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Economic Growth Expectations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12CC26E4-DAE3-CE1F-81D0-7EF6C1F41E08}"/>
              </a:ext>
            </a:extLst>
          </p:cNvPr>
          <p:cNvSpPr txBox="1"/>
          <p:nvPr/>
        </p:nvSpPr>
        <p:spPr>
          <a:xfrm>
            <a:off x="5557472" y="996870"/>
            <a:ext cx="2286000"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Commentary</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996720"/>
            <a:ext cx="5029636"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Economic Growth Expectations Strategy</a:t>
            </a: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2" name="Picture 11">
            <a:extLst>
              <a:ext uri="{FF2B5EF4-FFF2-40B4-BE49-F238E27FC236}">
                <a16:creationId xmlns:a16="http://schemas.microsoft.com/office/drawing/2014/main" id="{04DA5EEC-4DDE-19DB-D32A-59F790CEF10A}"/>
              </a:ext>
            </a:extLst>
          </p:cNvPr>
          <p:cNvPicPr/>
          <p:nvPr/>
        </p:nvPicPr>
        <p:blipFill>
          <a:blip r:embed="rId3"/>
          <a:stretch>
            <a:fillRect/>
          </a:stretch>
        </p:blipFill>
        <p:spPr>
          <a:xfrm>
            <a:off x="6684963" y="534988"/>
            <a:ext cx="1933575" cy="200025"/>
          </a:xfrm>
          <a:prstGeom prst="rect">
            <a:avLst/>
          </a:prstGeom>
        </p:spPr>
      </p:pic>
      <p:sp>
        <p:nvSpPr>
          <p:cNvPr id="7" name="TextBox 6">
            <a:extLst>
              <a:ext uri="{FF2B5EF4-FFF2-40B4-BE49-F238E27FC236}">
                <a16:creationId xmlns:a16="http://schemas.microsoft.com/office/drawing/2014/main" id="{D70D5925-BCA6-9689-7241-1E7E077FC479}"/>
              </a:ext>
            </a:extLst>
          </p:cNvPr>
          <p:cNvSpPr txBox="1"/>
          <p:nvPr/>
        </p:nvSpPr>
        <p:spPr>
          <a:xfrm>
            <a:off x="5562600" y="1248307"/>
            <a:ext cx="3056133" cy="2031325"/>
          </a:xfrm>
          <a:prstGeom prst="rect">
            <a:avLst/>
          </a:prstGeom>
          <a:noFill/>
        </p:spPr>
        <p:txBody>
          <a:bodyPr wrap="square" rtlCol="0">
            <a:spAutoFit/>
          </a:bodyPr>
          <a:lstStyle/>
          <a:p>
            <a:r>
              <a:rPr lang="en-US" sz="900" b="0" i="0" dirty="0">
                <a:solidFill>
                  <a:srgbClr val="374151"/>
                </a:solidFill>
                <a:effectLst/>
              </a:rPr>
              <a:t>The Economic Growth Expectations Strategy, as of April 30, 2024, operates based on the latest OECD G20 Composite Leading Indicators, which reported a recent reading of 100.51. This reading suggests continued growth expectations, prompting a portfolio heavily oriented towards riskier assets. The strategy's current allocation includes 25% in US Large Growth, 15% each in International Large Growth, Emerging Markets, High Yield Bonds, Emerging Markets Bonds, and Commodities Broad Basket. These holdings reflect an anticipation of economic expansion, as such assets typically benefit from improved economic conditions, demonstrating the strategy's application of positive change in our growth-oriented investment approach.</a:t>
            </a:r>
          </a:p>
        </p:txBody>
      </p:sp>
      <p:pic>
        <p:nvPicPr>
          <p:cNvPr id="2" name="Picture 1">
            <a:extLst>
              <a:ext uri="{FF2B5EF4-FFF2-40B4-BE49-F238E27FC236}">
                <a16:creationId xmlns:a16="http://schemas.microsoft.com/office/drawing/2014/main" id="{3C83241A-F4A4-57B0-4126-2283EE395F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2672" y="1340024"/>
            <a:ext cx="4665585" cy="2969009"/>
          </a:xfrm>
          <a:prstGeom prst="rect">
            <a:avLst/>
          </a:prstGeom>
        </p:spPr>
      </p:pic>
      <p:sp>
        <p:nvSpPr>
          <p:cNvPr id="6" name="TextBox 5">
            <a:extLst>
              <a:ext uri="{FF2B5EF4-FFF2-40B4-BE49-F238E27FC236}">
                <a16:creationId xmlns:a16="http://schemas.microsoft.com/office/drawing/2014/main" id="{349CD4EA-5CE8-8049-5C32-7FA9652A2593}"/>
              </a:ext>
            </a:extLst>
          </p:cNvPr>
          <p:cNvSpPr txBox="1"/>
          <p:nvPr/>
        </p:nvSpPr>
        <p:spPr>
          <a:xfrm>
            <a:off x="4593265" y="1581150"/>
            <a:ext cx="818429" cy="276999"/>
          </a:xfrm>
          <a:prstGeom prst="rect">
            <a:avLst/>
          </a:prstGeom>
          <a:solidFill>
            <a:schemeClr val="bg2"/>
          </a:solidFill>
          <a:ln>
            <a:solidFill>
              <a:schemeClr val="accent1"/>
            </a:solidFill>
          </a:ln>
        </p:spPr>
        <p:txBody>
          <a:bodyPr wrap="square" rtlCol="0">
            <a:spAutoFit/>
          </a:bodyPr>
          <a:lstStyle/>
          <a:p>
            <a:pPr algn="ctr"/>
            <a:r>
              <a:rPr lang="en-US" sz="1200" dirty="0"/>
              <a:t>Growth</a:t>
            </a:r>
          </a:p>
        </p:txBody>
      </p:sp>
      <p:sp>
        <p:nvSpPr>
          <p:cNvPr id="9" name="TextBox 8">
            <a:extLst>
              <a:ext uri="{FF2B5EF4-FFF2-40B4-BE49-F238E27FC236}">
                <a16:creationId xmlns:a16="http://schemas.microsoft.com/office/drawing/2014/main" id="{DED67B8E-12C7-A402-FB4D-5581EB312930}"/>
              </a:ext>
            </a:extLst>
          </p:cNvPr>
          <p:cNvSpPr txBox="1"/>
          <p:nvPr/>
        </p:nvSpPr>
        <p:spPr>
          <a:xfrm>
            <a:off x="4593265" y="3076055"/>
            <a:ext cx="818429" cy="276999"/>
          </a:xfrm>
          <a:prstGeom prst="rect">
            <a:avLst/>
          </a:prstGeom>
          <a:solidFill>
            <a:schemeClr val="bg2"/>
          </a:solidFill>
          <a:ln>
            <a:solidFill>
              <a:schemeClr val="accent1"/>
            </a:solidFill>
          </a:ln>
        </p:spPr>
        <p:txBody>
          <a:bodyPr wrap="square" rtlCol="0">
            <a:spAutoFit/>
          </a:bodyPr>
          <a:lstStyle/>
          <a:p>
            <a:pPr algn="ctr"/>
            <a:r>
              <a:rPr lang="en-US" sz="1200" dirty="0"/>
              <a:t>Value</a:t>
            </a:r>
          </a:p>
        </p:txBody>
      </p:sp>
    </p:spTree>
    <p:extLst>
      <p:ext uri="{BB962C8B-B14F-4D97-AF65-F5344CB8AC3E}">
        <p14:creationId xmlns:p14="http://schemas.microsoft.com/office/powerpoint/2010/main" val="142372547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a:t>
            </a:r>
          </a:p>
          <a:p>
            <a:r>
              <a:rPr lang="en-US" sz="4000" dirty="0">
                <a:solidFill>
                  <a:srgbClr val="000000"/>
                </a:solidFill>
                <a:latin typeface="Lovelo"/>
              </a:rPr>
              <a:t>Overview</a:t>
            </a:r>
          </a:p>
        </p:txBody>
      </p:sp>
      <p:sp>
        <p:nvSpPr>
          <p:cNvPr id="4" name="Slide Number Placeholder 10">
            <a:extLst>
              <a:ext uri="{FF2B5EF4-FFF2-40B4-BE49-F238E27FC236}">
                <a16:creationId xmlns:a16="http://schemas.microsoft.com/office/drawing/2014/main" id="{DE17F66A-C456-7626-D429-CF7277BFFBE9}"/>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26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black and white logo&#10;&#10;Description automatically generated">
            <a:extLst>
              <a:ext uri="{FF2B5EF4-FFF2-40B4-BE49-F238E27FC236}">
                <a16:creationId xmlns:a16="http://schemas.microsoft.com/office/drawing/2014/main" id="{B6F7F110-63F5-336C-8054-3E142CD4F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494419"/>
            <a:ext cx="1761230" cy="1942895"/>
          </a:xfrm>
          <a:prstGeom prst="rect">
            <a:avLst/>
          </a:prstGeom>
        </p:spPr>
      </p:pic>
      <p:sp>
        <p:nvSpPr>
          <p:cNvPr id="8" name="AutoShape 2">
            <a:extLst>
              <a:ext uri="{FF2B5EF4-FFF2-40B4-BE49-F238E27FC236}">
                <a16:creationId xmlns:a16="http://schemas.microsoft.com/office/drawing/2014/main" id="{EA418E85-46E1-8873-F9AF-4234E8731CE4}"/>
              </a:ext>
            </a:extLst>
          </p:cNvPr>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6301AD0C-E0E6-BE35-ED69-A7406EF61EC6}"/>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317619094"/>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0" y="-66675"/>
            <a:ext cx="5133503" cy="5276796"/>
            <a:chOff x="0" y="0"/>
            <a:chExt cx="1885745" cy="1938382"/>
          </a:xfrm>
          <a:solidFill>
            <a:schemeClr val="bg1">
              <a:lumMod val="85000"/>
            </a:schemeClr>
          </a:solidFill>
        </p:grpSpPr>
        <p:sp>
          <p:nvSpPr>
            <p:cNvPr id="3" name="Freeform 3"/>
            <p:cNvSpPr/>
            <p:nvPr/>
          </p:nvSpPr>
          <p:spPr>
            <a:xfrm>
              <a:off x="0" y="0"/>
              <a:ext cx="1885745" cy="1938382"/>
            </a:xfrm>
            <a:custGeom>
              <a:avLst/>
              <a:gdLst/>
              <a:ahLst/>
              <a:cxnLst/>
              <a:rect l="l" t="t" r="r" b="b"/>
              <a:pathLst>
                <a:path w="1885745" h="1938382">
                  <a:moveTo>
                    <a:pt x="0" y="0"/>
                  </a:moveTo>
                  <a:lnTo>
                    <a:pt x="1885745" y="0"/>
                  </a:lnTo>
                  <a:lnTo>
                    <a:pt x="1885745" y="1938382"/>
                  </a:lnTo>
                  <a:lnTo>
                    <a:pt x="0" y="1938382"/>
                  </a:lnTo>
                  <a:close/>
                </a:path>
              </a:pathLst>
            </a:custGeom>
            <a:grpFill/>
          </p:spPr>
          <p:txBody>
            <a:bodyPr/>
            <a:lstStyle/>
            <a:p>
              <a:endParaRPr lang="en-US" sz="450"/>
            </a:p>
          </p:txBody>
        </p:sp>
      </p:grpSp>
      <p:sp>
        <p:nvSpPr>
          <p:cNvPr id="5" name="TextBox 5"/>
          <p:cNvSpPr txBox="1"/>
          <p:nvPr/>
        </p:nvSpPr>
        <p:spPr>
          <a:xfrm>
            <a:off x="514350" y="509588"/>
            <a:ext cx="4057650" cy="1128514"/>
          </a:xfrm>
          <a:prstGeom prst="rect">
            <a:avLst/>
          </a:prstGeom>
        </p:spPr>
        <p:txBody>
          <a:bodyPr lIns="0" tIns="0" rIns="0" bIns="0" rtlCol="0" anchor="t">
            <a:spAutoFit/>
          </a:bodyPr>
          <a:lstStyle/>
          <a:p>
            <a:pPr>
              <a:lnSpc>
                <a:spcPts val="4440"/>
              </a:lnSpc>
            </a:pPr>
            <a:r>
              <a:rPr lang="en-US" sz="3700" dirty="0">
                <a:latin typeface="Lovelo"/>
              </a:rPr>
              <a:t>evidence-based approach</a:t>
            </a:r>
          </a:p>
        </p:txBody>
      </p:sp>
      <p:grpSp>
        <p:nvGrpSpPr>
          <p:cNvPr id="6" name="Group 6"/>
          <p:cNvGrpSpPr/>
          <p:nvPr/>
        </p:nvGrpSpPr>
        <p:grpSpPr>
          <a:xfrm>
            <a:off x="5692871" y="2044088"/>
            <a:ext cx="2673039" cy="892752"/>
            <a:chOff x="0" y="-114300"/>
            <a:chExt cx="7128103" cy="2380671"/>
          </a:xfrm>
        </p:grpSpPr>
        <p:sp>
          <p:nvSpPr>
            <p:cNvPr id="7" name="TextBox 7"/>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a:latin typeface="Lato" panose="020F0502020204030203" pitchFamily="34" charset="0"/>
                  <a:ea typeface="Lato" panose="020F0502020204030203" pitchFamily="34" charset="0"/>
                  <a:cs typeface="Lato" panose="020F0502020204030203" pitchFamily="34" charset="0"/>
                </a:rPr>
                <a:t>By leveraging these proven strategies, financial advisors gain the insights needed to make well-informed decisions aligned with their clients' goals</a:t>
              </a:r>
            </a:p>
          </p:txBody>
        </p:sp>
        <p:sp>
          <p:nvSpPr>
            <p:cNvPr id="8" name="TextBox 8"/>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Informed Decisions</a:t>
              </a:r>
            </a:p>
          </p:txBody>
        </p:sp>
      </p:grpSp>
      <p:sp>
        <p:nvSpPr>
          <p:cNvPr id="10" name="TextBox 10"/>
          <p:cNvSpPr txBox="1"/>
          <p:nvPr/>
        </p:nvSpPr>
        <p:spPr>
          <a:xfrm>
            <a:off x="514350" y="1787816"/>
            <a:ext cx="3197042" cy="1816266"/>
          </a:xfrm>
          <a:prstGeom prst="rect">
            <a:avLst/>
          </a:prstGeom>
        </p:spPr>
        <p:txBody>
          <a:bodyPr lIns="0" tIns="0" rIns="0" bIns="0" rtlCol="0" anchor="t">
            <a:spAutoFit/>
          </a:bodyPr>
          <a:lstStyle/>
          <a:p>
            <a:pPr>
              <a:lnSpc>
                <a:spcPct val="150000"/>
              </a:lnSpc>
            </a:pPr>
            <a:r>
              <a:rPr lang="en-US" sz="1000" dirty="0">
                <a:latin typeface="Lato" panose="020F0502020204030203" pitchFamily="34" charset="0"/>
                <a:ea typeface="Lato" panose="020F0502020204030203" pitchFamily="34" charset="0"/>
                <a:cs typeface="Lato" panose="020F0502020204030203" pitchFamily="34" charset="0"/>
              </a:rPr>
              <a:t>Our team conducts thorough research into global macroeconomic trends, technical indicators, and fundamental factors. We distill this data into concise, comprehensible, and actionable insights, enabling financial advisors to seamlessly integrate these valuable perspectives into their models. This approach ensures that advisors can leverage the benefits of our in-depth research in a practical and easily understandable manner.</a:t>
            </a:r>
          </a:p>
        </p:txBody>
      </p:sp>
      <p:grpSp>
        <p:nvGrpSpPr>
          <p:cNvPr id="11" name="Group 11"/>
          <p:cNvGrpSpPr/>
          <p:nvPr/>
        </p:nvGrpSpPr>
        <p:grpSpPr>
          <a:xfrm>
            <a:off x="5692871" y="628650"/>
            <a:ext cx="2673039" cy="892752"/>
            <a:chOff x="0" y="-114300"/>
            <a:chExt cx="7128103" cy="2380671"/>
          </a:xfrm>
        </p:grpSpPr>
        <p:sp>
          <p:nvSpPr>
            <p:cNvPr id="12" name="TextBox 12"/>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At Modelist, we build upon a strong foundation of evidence-based investing strategies rooted in robust research and market analysis</a:t>
              </a:r>
            </a:p>
          </p:txBody>
        </p:sp>
        <p:sp>
          <p:nvSpPr>
            <p:cNvPr id="13" name="TextBox 13"/>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Repeatable Process</a:t>
              </a:r>
            </a:p>
          </p:txBody>
        </p:sp>
      </p:grpSp>
      <p:grpSp>
        <p:nvGrpSpPr>
          <p:cNvPr id="14" name="Group 14"/>
          <p:cNvGrpSpPr/>
          <p:nvPr/>
        </p:nvGrpSpPr>
        <p:grpSpPr>
          <a:xfrm>
            <a:off x="5692871" y="3459526"/>
            <a:ext cx="2449697" cy="892752"/>
            <a:chOff x="0" y="-114300"/>
            <a:chExt cx="6532525" cy="2380671"/>
          </a:xfrm>
        </p:grpSpPr>
        <p:sp>
          <p:nvSpPr>
            <p:cNvPr id="15" name="TextBox 15"/>
            <p:cNvSpPr txBox="1"/>
            <p:nvPr/>
          </p:nvSpPr>
          <p:spPr>
            <a:xfrm>
              <a:off x="0" y="584201"/>
              <a:ext cx="6532525"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Trust in your choices and enhance client experiences through research-backed approaches that stand the test of time</a:t>
              </a:r>
            </a:p>
          </p:txBody>
        </p:sp>
        <p:sp>
          <p:nvSpPr>
            <p:cNvPr id="16" name="TextBox 16"/>
            <p:cNvSpPr txBox="1"/>
            <p:nvPr/>
          </p:nvSpPr>
          <p:spPr>
            <a:xfrm>
              <a:off x="0" y="-114300"/>
              <a:ext cx="6532525"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Data-Driven Advantage</a:t>
              </a:r>
            </a:p>
          </p:txBody>
        </p:sp>
      </p:grpSp>
      <p:sp>
        <p:nvSpPr>
          <p:cNvPr id="9" name="Slide Number Placeholder 10">
            <a:extLst>
              <a:ext uri="{FF2B5EF4-FFF2-40B4-BE49-F238E27FC236}">
                <a16:creationId xmlns:a16="http://schemas.microsoft.com/office/drawing/2014/main" id="{C85804E6-B568-88FC-26B9-5470853D2AF9}"/>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664137BE-69B3-E0BA-6603-E326F2540B3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pic>
        <p:nvPicPr>
          <p:cNvPr id="19" name="Picture 18" descr="A magnifying glass on a graph&#10;&#10;Description automatically generated">
            <a:extLst>
              <a:ext uri="{FF2B5EF4-FFF2-40B4-BE49-F238E27FC236}">
                <a16:creationId xmlns:a16="http://schemas.microsoft.com/office/drawing/2014/main" id="{635FEFC0-7393-48CB-3784-61BD70A668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1" r="39722"/>
          <a:stretch/>
        </p:blipFill>
        <p:spPr>
          <a:xfrm>
            <a:off x="3949053" y="1635262"/>
            <a:ext cx="1506157" cy="2662146"/>
          </a:xfrm>
          <a:prstGeom prst="rect">
            <a:avLst/>
          </a:prstGeom>
        </p:spPr>
      </p:pic>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1419061" y="1625369"/>
            <a:ext cx="2916815" cy="1327035"/>
            <a:chOff x="0" y="-47625"/>
            <a:chExt cx="7778172" cy="3538758"/>
          </a:xfrm>
        </p:grpSpPr>
        <p:sp>
          <p:nvSpPr>
            <p:cNvPr id="11" name="TextBox 11"/>
            <p:cNvSpPr txBox="1"/>
            <p:nvPr/>
          </p:nvSpPr>
          <p:spPr>
            <a:xfrm>
              <a:off x="0" y="-47625"/>
              <a:ext cx="5907484"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Strategic</a:t>
              </a:r>
            </a:p>
          </p:txBody>
        </p:sp>
        <p:sp>
          <p:nvSpPr>
            <p:cNvPr id="12" name="TextBox 12"/>
            <p:cNvSpPr txBox="1"/>
            <p:nvPr/>
          </p:nvSpPr>
          <p:spPr>
            <a:xfrm>
              <a:off x="0" y="684897"/>
              <a:ext cx="7778172" cy="2806236"/>
            </a:xfrm>
            <a:prstGeom prst="rect">
              <a:avLst/>
            </a:prstGeom>
          </p:spPr>
          <p:txBody>
            <a:bodyPr lIns="0" tIns="0" rIns="0" bIns="0" rtlCol="0" anchor="t">
              <a:spAutoFit/>
            </a:bodyPr>
            <a:lstStyle/>
            <a:p>
              <a:pPr>
                <a:lnSpc>
                  <a:spcPts val="974"/>
                </a:lnSpc>
              </a:pPr>
              <a:r>
                <a:rPr lang="en-US" sz="696">
                  <a:solidFill>
                    <a:srgbClr val="000000"/>
                  </a:solidFill>
                  <a:latin typeface="Lato 1"/>
                </a:rPr>
                <a:t>Focuses on long-term investment goals, aligning portfolios with an investor's risk tolerance and time horizon through a stable asset allocation.</a:t>
              </a:r>
            </a:p>
            <a:p>
              <a:pPr>
                <a:lnSpc>
                  <a:spcPts val="835"/>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Diversified Equity</a:t>
              </a:r>
            </a:p>
            <a:p>
              <a:pPr marL="171668" lvl="1" indent="-85834">
                <a:lnSpc>
                  <a:spcPts val="1113"/>
                </a:lnSpc>
                <a:buFont typeface="Arial"/>
                <a:buChar char="•"/>
              </a:pPr>
              <a:r>
                <a:rPr lang="en-US" sz="795">
                  <a:solidFill>
                    <a:srgbClr val="000000"/>
                  </a:solidFill>
                  <a:latin typeface="Lato 1"/>
                </a:rPr>
                <a:t>Diversified Fixed Income</a:t>
              </a:r>
            </a:p>
            <a:p>
              <a:pPr marL="171668" lvl="1" indent="-85834">
                <a:lnSpc>
                  <a:spcPts val="1113"/>
                </a:lnSpc>
                <a:buFont typeface="Arial"/>
                <a:buChar char="•"/>
              </a:pPr>
              <a:r>
                <a:rPr lang="en-US" sz="795">
                  <a:solidFill>
                    <a:srgbClr val="000000"/>
                  </a:solidFill>
                  <a:latin typeface="Lato 1"/>
                </a:rPr>
                <a:t>Risk Levels</a:t>
              </a:r>
            </a:p>
            <a:p>
              <a:pPr marL="171668" lvl="1" indent="-85834">
                <a:lnSpc>
                  <a:spcPts val="1113"/>
                </a:lnSpc>
                <a:buFont typeface="Arial"/>
                <a:buChar char="•"/>
              </a:pPr>
              <a:r>
                <a:rPr lang="en-US" sz="795">
                  <a:solidFill>
                    <a:srgbClr val="000000"/>
                  </a:solidFill>
                  <a:latin typeface="Lato 1"/>
                </a:rPr>
                <a:t>Target Date</a:t>
              </a:r>
            </a:p>
            <a:p>
              <a:pPr marL="171668" lvl="1" indent="-85834">
                <a:lnSpc>
                  <a:spcPts val="1113"/>
                </a:lnSpc>
                <a:buFont typeface="Arial"/>
                <a:buChar char="•"/>
              </a:pPr>
              <a:r>
                <a:rPr lang="en-US" sz="795">
                  <a:solidFill>
                    <a:srgbClr val="000000"/>
                  </a:solidFill>
                  <a:latin typeface="Lato 1"/>
                </a:rPr>
                <a:t>Risk Parity</a:t>
              </a:r>
            </a:p>
          </p:txBody>
        </p:sp>
      </p:grpSp>
      <p:grpSp>
        <p:nvGrpSpPr>
          <p:cNvPr id="13" name="Group 13"/>
          <p:cNvGrpSpPr/>
          <p:nvPr/>
        </p:nvGrpSpPr>
        <p:grpSpPr>
          <a:xfrm>
            <a:off x="2625745" y="3120564"/>
            <a:ext cx="2648422" cy="1198796"/>
            <a:chOff x="0" y="-47625"/>
            <a:chExt cx="7062459" cy="3196788"/>
          </a:xfrm>
        </p:grpSpPr>
        <p:sp>
          <p:nvSpPr>
            <p:cNvPr id="14" name="TextBox 14"/>
            <p:cNvSpPr txBox="1"/>
            <p:nvPr/>
          </p:nvSpPr>
          <p:spPr>
            <a:xfrm>
              <a:off x="0" y="-47625"/>
              <a:ext cx="6005387"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Specialized</a:t>
              </a:r>
            </a:p>
          </p:txBody>
        </p:sp>
        <p:sp>
          <p:nvSpPr>
            <p:cNvPr id="15" name="TextBox 15"/>
            <p:cNvSpPr txBox="1"/>
            <p:nvPr/>
          </p:nvSpPr>
          <p:spPr>
            <a:xfrm>
              <a:off x="0" y="684900"/>
              <a:ext cx="7062459" cy="2464263"/>
            </a:xfrm>
            <a:prstGeom prst="rect">
              <a:avLst/>
            </a:prstGeom>
          </p:spPr>
          <p:txBody>
            <a:bodyPr lIns="0" tIns="0" rIns="0" bIns="0" rtlCol="0" anchor="t">
              <a:spAutoFit/>
            </a:bodyPr>
            <a:lstStyle/>
            <a:p>
              <a:pPr>
                <a:lnSpc>
                  <a:spcPts val="974"/>
                </a:lnSpc>
              </a:pPr>
              <a:r>
                <a:rPr lang="en-US" sz="696">
                  <a:solidFill>
                    <a:srgbClr val="000000"/>
                  </a:solidFill>
                  <a:latin typeface="Lato 1"/>
                </a:rPr>
                <a:t>Enhances portfolios by incorporating diverse assets and approaches, aiming for tailored objectives beyond traditional risk assessment.</a:t>
              </a:r>
            </a:p>
            <a:p>
              <a:pPr>
                <a:lnSpc>
                  <a:spcPts val="974"/>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Alternative Assets</a:t>
              </a:r>
            </a:p>
            <a:p>
              <a:pPr marL="171668" lvl="1" indent="-85834">
                <a:lnSpc>
                  <a:spcPts val="1113"/>
                </a:lnSpc>
                <a:buFont typeface="Arial"/>
                <a:buChar char="•"/>
              </a:pPr>
              <a:r>
                <a:rPr lang="en-US" sz="795">
                  <a:solidFill>
                    <a:srgbClr val="000000"/>
                  </a:solidFill>
                  <a:latin typeface="Lato 1"/>
                </a:rPr>
                <a:t>Geographic Bias</a:t>
              </a:r>
            </a:p>
            <a:p>
              <a:pPr marL="171668" lvl="1" indent="-85834">
                <a:lnSpc>
                  <a:spcPts val="1113"/>
                </a:lnSpc>
                <a:buFont typeface="Arial"/>
                <a:buChar char="•"/>
              </a:pPr>
              <a:r>
                <a:rPr lang="en-US" sz="795">
                  <a:solidFill>
                    <a:srgbClr val="000000"/>
                  </a:solidFill>
                  <a:latin typeface="Lato 1"/>
                </a:rPr>
                <a:t>Enhanced Yield</a:t>
              </a:r>
            </a:p>
          </p:txBody>
        </p:sp>
      </p:grpSp>
      <p:grpSp>
        <p:nvGrpSpPr>
          <p:cNvPr id="16" name="Group 16"/>
          <p:cNvGrpSpPr/>
          <p:nvPr/>
        </p:nvGrpSpPr>
        <p:grpSpPr>
          <a:xfrm>
            <a:off x="5679474" y="1679848"/>
            <a:ext cx="2874758" cy="1750228"/>
            <a:chOff x="0" y="-47625"/>
            <a:chExt cx="7666020" cy="4667272"/>
          </a:xfrm>
        </p:grpSpPr>
        <p:sp>
          <p:nvSpPr>
            <p:cNvPr id="17" name="TextBox 17"/>
            <p:cNvSpPr txBox="1"/>
            <p:nvPr/>
          </p:nvSpPr>
          <p:spPr>
            <a:xfrm>
              <a:off x="0" y="-47625"/>
              <a:ext cx="6959436"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Tactical</a:t>
              </a:r>
            </a:p>
          </p:txBody>
        </p:sp>
        <p:sp>
          <p:nvSpPr>
            <p:cNvPr id="18" name="TextBox 18"/>
            <p:cNvSpPr txBox="1"/>
            <p:nvPr/>
          </p:nvSpPr>
          <p:spPr>
            <a:xfrm>
              <a:off x="0" y="684897"/>
              <a:ext cx="6959436" cy="3934750"/>
            </a:xfrm>
            <a:prstGeom prst="rect">
              <a:avLst/>
            </a:prstGeom>
          </p:spPr>
          <p:txBody>
            <a:bodyPr lIns="0" tIns="0" rIns="0" bIns="0" rtlCol="0" anchor="t">
              <a:spAutoFit/>
            </a:bodyPr>
            <a:lstStyle/>
            <a:p>
              <a:pPr>
                <a:lnSpc>
                  <a:spcPts val="974"/>
                </a:lnSpc>
              </a:pPr>
              <a:r>
                <a:rPr lang="en-US" sz="696" dirty="0">
                  <a:solidFill>
                    <a:srgbClr val="000000"/>
                  </a:solidFill>
                  <a:latin typeface="Lato 1"/>
                </a:rPr>
                <a:t>Adopts a more active approach, adjusting the portfolio in response to market opportunities and trends.</a:t>
              </a:r>
            </a:p>
            <a:p>
              <a:pPr>
                <a:lnSpc>
                  <a:spcPts val="835"/>
                </a:lnSpc>
              </a:pPr>
              <a:endParaRPr lang="en-US" sz="696"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Relative Strength</a:t>
              </a:r>
            </a:p>
            <a:p>
              <a:pPr marL="171668" lvl="1" indent="-85834">
                <a:lnSpc>
                  <a:spcPts val="1113"/>
                </a:lnSpc>
                <a:buFont typeface="Arial"/>
                <a:buChar char="•"/>
              </a:pPr>
              <a:r>
                <a:rPr lang="en-US" sz="795" dirty="0">
                  <a:solidFill>
                    <a:srgbClr val="000000"/>
                  </a:solidFill>
                  <a:latin typeface="Lato 1"/>
                </a:rPr>
                <a:t>Relative Value</a:t>
              </a:r>
            </a:p>
            <a:p>
              <a:pPr marL="171668" lvl="1" indent="-85834">
                <a:lnSpc>
                  <a:spcPts val="1113"/>
                </a:lnSpc>
                <a:buFont typeface="Arial"/>
                <a:buChar char="•"/>
              </a:pPr>
              <a:r>
                <a:rPr lang="en-US" sz="795" dirty="0">
                  <a:solidFill>
                    <a:srgbClr val="000000"/>
                  </a:solidFill>
                  <a:latin typeface="Lato 1"/>
                </a:rPr>
                <a:t>Relative Quality</a:t>
              </a:r>
            </a:p>
            <a:p>
              <a:pPr marL="171668" lvl="1" indent="-85834">
                <a:lnSpc>
                  <a:spcPts val="1113"/>
                </a:lnSpc>
                <a:buFont typeface="Arial"/>
                <a:buChar char="•"/>
              </a:pPr>
              <a:r>
                <a:rPr lang="en-US" sz="795" dirty="0">
                  <a:solidFill>
                    <a:srgbClr val="000000"/>
                  </a:solidFill>
                  <a:latin typeface="Lato 1"/>
                </a:rPr>
                <a:t>Sector Strength</a:t>
              </a:r>
            </a:p>
            <a:p>
              <a:pPr marL="171668" lvl="1" indent="-85834">
                <a:lnSpc>
                  <a:spcPts val="1113"/>
                </a:lnSpc>
                <a:buFont typeface="Arial"/>
                <a:buChar char="•"/>
              </a:pPr>
              <a:r>
                <a:rPr lang="en-US" sz="795" dirty="0">
                  <a:solidFill>
                    <a:srgbClr val="000000"/>
                  </a:solidFill>
                  <a:latin typeface="Lato 1"/>
                </a:rPr>
                <a:t>Factor Strength</a:t>
              </a:r>
            </a:p>
            <a:p>
              <a:pPr>
                <a:lnSpc>
                  <a:spcPts val="1113"/>
                </a:lnSpc>
              </a:pPr>
              <a:endParaRPr lang="en-US" sz="795"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Credit Management</a:t>
              </a:r>
            </a:p>
            <a:p>
              <a:pPr marL="171668" lvl="1" indent="-85834">
                <a:lnSpc>
                  <a:spcPts val="1113"/>
                </a:lnSpc>
                <a:buFont typeface="Arial"/>
                <a:buChar char="•"/>
              </a:pPr>
              <a:r>
                <a:rPr lang="en-US" sz="795" dirty="0">
                  <a:solidFill>
                    <a:srgbClr val="000000"/>
                  </a:solidFill>
                  <a:latin typeface="Lato 1"/>
                </a:rPr>
                <a:t>Duration Management</a:t>
              </a:r>
            </a:p>
          </p:txBody>
        </p:sp>
        <p:sp>
          <p:nvSpPr>
            <p:cNvPr id="19" name="TextBox 19"/>
            <p:cNvSpPr txBox="1"/>
            <p:nvPr/>
          </p:nvSpPr>
          <p:spPr>
            <a:xfrm>
              <a:off x="3421581" y="1314748"/>
              <a:ext cx="4244439" cy="2498460"/>
            </a:xfrm>
            <a:prstGeom prst="rect">
              <a:avLst/>
            </a:prstGeom>
          </p:spPr>
          <p:txBody>
            <a:bodyPr lIns="0" tIns="0" rIns="0" bIns="0" rtlCol="0" anchor="t">
              <a:spAutoFit/>
            </a:bodyPr>
            <a:lstStyle/>
            <a:p>
              <a:pPr>
                <a:lnSpc>
                  <a:spcPts val="835"/>
                </a:lnSpc>
              </a:pPr>
              <a:endParaRPr sz="900"/>
            </a:p>
            <a:p>
              <a:pPr marL="171668" lvl="1" indent="-85834">
                <a:lnSpc>
                  <a:spcPts val="1113"/>
                </a:lnSpc>
                <a:buFont typeface="Arial"/>
                <a:buChar char="•"/>
              </a:pPr>
              <a:r>
                <a:rPr lang="en-US" sz="795">
                  <a:solidFill>
                    <a:srgbClr val="000000"/>
                  </a:solidFill>
                  <a:latin typeface="Lato 1"/>
                </a:rPr>
                <a:t>Select Macroeconomic</a:t>
              </a:r>
            </a:p>
            <a:p>
              <a:pPr marL="171668" lvl="1" indent="-85834">
                <a:lnSpc>
                  <a:spcPts val="1113"/>
                </a:lnSpc>
                <a:buFont typeface="Arial"/>
                <a:buChar char="•"/>
              </a:pPr>
              <a:r>
                <a:rPr lang="en-US" sz="795">
                  <a:solidFill>
                    <a:srgbClr val="000000"/>
                  </a:solidFill>
                  <a:latin typeface="Lato 1"/>
                </a:rPr>
                <a:t>Leading Economic</a:t>
              </a:r>
            </a:p>
            <a:p>
              <a:pPr marL="171668" lvl="1" indent="-85834">
                <a:lnSpc>
                  <a:spcPts val="1113"/>
                </a:lnSpc>
                <a:buFont typeface="Arial"/>
                <a:buChar char="•"/>
              </a:pPr>
              <a:r>
                <a:rPr lang="en-US" sz="795">
                  <a:solidFill>
                    <a:srgbClr val="000000"/>
                  </a:solidFill>
                  <a:latin typeface="Lato 1"/>
                </a:rPr>
                <a:t>Coincident Economic</a:t>
              </a:r>
            </a:p>
            <a:p>
              <a:pPr marL="171668" lvl="1" indent="-85834">
                <a:lnSpc>
                  <a:spcPts val="1113"/>
                </a:lnSpc>
                <a:buFont typeface="Arial"/>
                <a:buChar char="•"/>
              </a:pPr>
              <a:r>
                <a:rPr lang="en-US" sz="795">
                  <a:solidFill>
                    <a:srgbClr val="000000"/>
                  </a:solidFill>
                  <a:latin typeface="Lato 1"/>
                </a:rPr>
                <a:t>Consumer Sentiment</a:t>
              </a:r>
            </a:p>
            <a:p>
              <a:pPr marL="171668" lvl="1" indent="-85834">
                <a:lnSpc>
                  <a:spcPts val="1113"/>
                </a:lnSpc>
                <a:buFont typeface="Arial"/>
                <a:buChar char="•"/>
              </a:pPr>
              <a:r>
                <a:rPr lang="en-US" sz="795">
                  <a:solidFill>
                    <a:srgbClr val="000000"/>
                  </a:solidFill>
                  <a:latin typeface="Lato 1"/>
                </a:rPr>
                <a:t>Growth Expectations</a:t>
              </a:r>
            </a:p>
            <a:p>
              <a:pPr marL="171668" lvl="1" indent="-85834">
                <a:lnSpc>
                  <a:spcPts val="1113"/>
                </a:lnSpc>
                <a:buFont typeface="Arial"/>
                <a:buChar char="•"/>
              </a:pPr>
              <a:r>
                <a:rPr lang="en-US" sz="795">
                  <a:solidFill>
                    <a:srgbClr val="000000"/>
                  </a:solidFill>
                  <a:latin typeface="Lato 1"/>
                </a:rPr>
                <a:t>Inflation Expectations</a:t>
              </a:r>
            </a:p>
          </p:txBody>
        </p:sp>
      </p:grpSp>
      <p:sp>
        <p:nvSpPr>
          <p:cNvPr id="20" name="AutoShape 20"/>
          <p:cNvSpPr/>
          <p:nvPr/>
        </p:nvSpPr>
        <p:spPr>
          <a:xfrm flipV="1">
            <a:off x="1061321" y="2581275"/>
            <a:ext cx="3510680" cy="779215"/>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1" name="AutoShape 21"/>
          <p:cNvSpPr/>
          <p:nvPr/>
        </p:nvSpPr>
        <p:spPr>
          <a:xfrm flipH="1">
            <a:off x="4572000" y="1813793"/>
            <a:ext cx="702167" cy="767483"/>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2" name="AutoShape 22"/>
          <p:cNvSpPr/>
          <p:nvPr/>
        </p:nvSpPr>
        <p:spPr>
          <a:xfrm flipH="1" flipV="1">
            <a:off x="4566847" y="2578413"/>
            <a:ext cx="1893677" cy="1673474"/>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9" name="TextBox 8">
            <a:extLst>
              <a:ext uri="{FF2B5EF4-FFF2-40B4-BE49-F238E27FC236}">
                <a16:creationId xmlns:a16="http://schemas.microsoft.com/office/drawing/2014/main" id="{62D62EA0-F498-428A-FF24-38E3D7A7EBA6}"/>
              </a:ext>
            </a:extLst>
          </p:cNvPr>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23" name="TextBox 11">
            <a:extLst>
              <a:ext uri="{FF2B5EF4-FFF2-40B4-BE49-F238E27FC236}">
                <a16:creationId xmlns:a16="http://schemas.microsoft.com/office/drawing/2014/main" id="{14533037-7F0C-0AAE-62E6-C9D0B597301A}"/>
              </a:ext>
            </a:extLst>
          </p:cNvPr>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Our team recommends specific investment strategies, considering market trends and the advisor's objectives.</a:t>
            </a:r>
          </a:p>
        </p:txBody>
      </p:sp>
      <p:sp>
        <p:nvSpPr>
          <p:cNvPr id="24" name="TextBox 23">
            <a:extLst>
              <a:ext uri="{FF2B5EF4-FFF2-40B4-BE49-F238E27FC236}">
                <a16:creationId xmlns:a16="http://schemas.microsoft.com/office/drawing/2014/main" id="{66EFA756-4DA9-0A2A-13BB-252CB57EBE87}"/>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745365448"/>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a:spLocks noChangeAspect="1"/>
          </p:cNvSpPr>
          <p:nvPr/>
        </p:nvSpPr>
        <p:spPr>
          <a:xfrm>
            <a:off x="400692"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2"/>
            <a:stretch>
              <a:fillRect/>
            </a:stretch>
          </a:blipFill>
        </p:spPr>
        <p:txBody>
          <a:bodyPr/>
          <a:lstStyle/>
          <a:p>
            <a:endParaRPr lang="en-US" sz="900"/>
          </a:p>
        </p:txBody>
      </p:sp>
      <p:sp>
        <p:nvSpPr>
          <p:cNvPr id="4" name="Freeform 4"/>
          <p:cNvSpPr>
            <a:spLocks noChangeAspect="1"/>
          </p:cNvSpPr>
          <p:nvPr/>
        </p:nvSpPr>
        <p:spPr>
          <a:xfrm>
            <a:off x="5217346"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3"/>
            <a:stretch>
              <a:fillRect/>
            </a:stretch>
          </a:blipFill>
        </p:spPr>
        <p:txBody>
          <a:bodyPr/>
          <a:lstStyle/>
          <a:p>
            <a:endParaRPr lang="en-US" sz="900"/>
          </a:p>
        </p:txBody>
      </p:sp>
      <p:grpSp>
        <p:nvGrpSpPr>
          <p:cNvPr id="5" name="Group 5"/>
          <p:cNvGrpSpPr/>
          <p:nvPr/>
        </p:nvGrpSpPr>
        <p:grpSpPr>
          <a:xfrm>
            <a:off x="5741387" y="2989914"/>
            <a:ext cx="200579" cy="192774"/>
            <a:chOff x="0" y="0"/>
            <a:chExt cx="105655" cy="101543"/>
          </a:xfrm>
        </p:grpSpPr>
        <p:sp>
          <p:nvSpPr>
            <p:cNvPr id="6" name="Freeform 6"/>
            <p:cNvSpPr/>
            <p:nvPr/>
          </p:nvSpPr>
          <p:spPr>
            <a:xfrm>
              <a:off x="0" y="0"/>
              <a:ext cx="105655" cy="101543"/>
            </a:xfrm>
            <a:custGeom>
              <a:avLst/>
              <a:gdLst/>
              <a:ahLst/>
              <a:cxnLst/>
              <a:rect l="l" t="t" r="r" b="b"/>
              <a:pathLst>
                <a:path w="105655" h="101543">
                  <a:moveTo>
                    <a:pt x="0" y="0"/>
                  </a:moveTo>
                  <a:lnTo>
                    <a:pt x="105655" y="0"/>
                  </a:lnTo>
                  <a:lnTo>
                    <a:pt x="105655" y="101543"/>
                  </a:lnTo>
                  <a:lnTo>
                    <a:pt x="0" y="101543"/>
                  </a:lnTo>
                  <a:close/>
                </a:path>
              </a:pathLst>
            </a:custGeom>
            <a:solidFill>
              <a:srgbClr val="FFFFFF"/>
            </a:solidFill>
          </p:spPr>
          <p:txBody>
            <a:bodyPr/>
            <a:lstStyle/>
            <a:p>
              <a:endParaRPr lang="en-US" sz="900"/>
            </a:p>
          </p:txBody>
        </p:sp>
        <p:sp>
          <p:nvSpPr>
            <p:cNvPr id="7" name="TextBox 7"/>
            <p:cNvSpPr txBox="1"/>
            <p:nvPr/>
          </p:nvSpPr>
          <p:spPr>
            <a:xfrm>
              <a:off x="0" y="-47625"/>
              <a:ext cx="105655" cy="149168"/>
            </a:xfrm>
            <a:prstGeom prst="rect">
              <a:avLst/>
            </a:prstGeom>
          </p:spPr>
          <p:txBody>
            <a:bodyPr lIns="25400" tIns="25400" rIns="25400" bIns="25400" rtlCol="0" anchor="ctr"/>
            <a:lstStyle/>
            <a:p>
              <a:pPr algn="ctr">
                <a:lnSpc>
                  <a:spcPts val="1470"/>
                </a:lnSpc>
              </a:pPr>
              <a:endParaRPr sz="900"/>
            </a:p>
          </p:txBody>
        </p:sp>
      </p:grpSp>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We skillfully blend various investment strategies into a unified, cohesive design that aligns with your clients' needs.</a:t>
            </a:r>
          </a:p>
        </p:txBody>
      </p:sp>
      <p:sp>
        <p:nvSpPr>
          <p:cNvPr id="15" name="TextBox 15"/>
          <p:cNvSpPr txBox="1"/>
          <p:nvPr/>
        </p:nvSpPr>
        <p:spPr>
          <a:xfrm>
            <a:off x="1595091" y="1479101"/>
            <a:ext cx="1011883"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Diversified Model</a:t>
            </a:r>
          </a:p>
        </p:txBody>
      </p:sp>
      <p:sp>
        <p:nvSpPr>
          <p:cNvPr id="16" name="TextBox 16"/>
          <p:cNvSpPr txBox="1"/>
          <p:nvPr/>
        </p:nvSpPr>
        <p:spPr>
          <a:xfrm>
            <a:off x="5995844" y="1479101"/>
            <a:ext cx="2094235"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Model with added Tactical Strategies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29</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AutoShape 15">
            <a:extLst>
              <a:ext uri="{FF2B5EF4-FFF2-40B4-BE49-F238E27FC236}">
                <a16:creationId xmlns:a16="http://schemas.microsoft.com/office/drawing/2014/main" id="{95153660-45EB-E4F4-0892-97CB2D412FB8}"/>
              </a:ext>
            </a:extLst>
          </p:cNvPr>
          <p:cNvSpPr/>
          <p:nvPr/>
        </p:nvSpPr>
        <p:spPr>
          <a:xfrm>
            <a:off x="4203350" y="1962150"/>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1" name="TextBox 41">
            <a:extLst>
              <a:ext uri="{FF2B5EF4-FFF2-40B4-BE49-F238E27FC236}">
                <a16:creationId xmlns:a16="http://schemas.microsoft.com/office/drawing/2014/main" id="{764DB270-8FFD-8DCC-2BD0-330F7069E5C9}"/>
              </a:ext>
            </a:extLst>
          </p:cNvPr>
          <p:cNvSpPr txBox="1"/>
          <p:nvPr/>
        </p:nvSpPr>
        <p:spPr>
          <a:xfrm>
            <a:off x="4272447" y="1987953"/>
            <a:ext cx="840913" cy="243656"/>
          </a:xfrm>
          <a:prstGeom prst="rect">
            <a:avLst/>
          </a:prstGeom>
        </p:spPr>
        <p:txBody>
          <a:bodyPr lIns="0" tIns="0" rIns="0" bIns="0" rtlCol="0" anchor="t">
            <a:spAutoFit/>
          </a:bodyPr>
          <a:lstStyle/>
          <a:p>
            <a:pPr algn="ctr">
              <a:lnSpc>
                <a:spcPts val="987"/>
              </a:lnSpc>
            </a:pPr>
            <a:r>
              <a:rPr lang="en-US" sz="705" dirty="0">
                <a:solidFill>
                  <a:srgbClr val="000000"/>
                </a:solidFill>
                <a:latin typeface="Lato 1"/>
              </a:rPr>
              <a:t>Coincident Economic Indicators</a:t>
            </a:r>
          </a:p>
        </p:txBody>
      </p:sp>
      <p:sp>
        <p:nvSpPr>
          <p:cNvPr id="23" name="Plus Sign 22">
            <a:extLst>
              <a:ext uri="{FF2B5EF4-FFF2-40B4-BE49-F238E27FC236}">
                <a16:creationId xmlns:a16="http://schemas.microsoft.com/office/drawing/2014/main" id="{64C206DC-CB40-ACD2-0113-4CC78BC600C2}"/>
              </a:ext>
            </a:extLst>
          </p:cNvPr>
          <p:cNvSpPr/>
          <p:nvPr/>
        </p:nvSpPr>
        <p:spPr>
          <a:xfrm>
            <a:off x="3895676" y="2005048"/>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3">
            <a:extLst>
              <a:ext uri="{FF2B5EF4-FFF2-40B4-BE49-F238E27FC236}">
                <a16:creationId xmlns:a16="http://schemas.microsoft.com/office/drawing/2014/main" id="{84764715-F1B9-7026-7DBD-3EC2F8BBB768}"/>
              </a:ext>
            </a:extLst>
          </p:cNvPr>
          <p:cNvSpPr/>
          <p:nvPr/>
        </p:nvSpPr>
        <p:spPr>
          <a:xfrm>
            <a:off x="4203350" y="2517379"/>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5" name="TextBox 50">
            <a:extLst>
              <a:ext uri="{FF2B5EF4-FFF2-40B4-BE49-F238E27FC236}">
                <a16:creationId xmlns:a16="http://schemas.microsoft.com/office/drawing/2014/main" id="{1C2F6119-B2F9-614A-959D-B8DFA7B67C28}"/>
              </a:ext>
            </a:extLst>
          </p:cNvPr>
          <p:cNvSpPr txBox="1"/>
          <p:nvPr/>
        </p:nvSpPr>
        <p:spPr>
          <a:xfrm>
            <a:off x="4272447" y="2545419"/>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Duration Management</a:t>
            </a:r>
          </a:p>
        </p:txBody>
      </p:sp>
      <p:sp>
        <p:nvSpPr>
          <p:cNvPr id="26" name="AutoShape 24">
            <a:extLst>
              <a:ext uri="{FF2B5EF4-FFF2-40B4-BE49-F238E27FC236}">
                <a16:creationId xmlns:a16="http://schemas.microsoft.com/office/drawing/2014/main" id="{95AEA69C-0AED-972A-4AA1-815A0EC68A0F}"/>
              </a:ext>
            </a:extLst>
          </p:cNvPr>
          <p:cNvSpPr/>
          <p:nvPr/>
        </p:nvSpPr>
        <p:spPr>
          <a:xfrm>
            <a:off x="4203350" y="3072608"/>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7" name="TextBox 52">
            <a:extLst>
              <a:ext uri="{FF2B5EF4-FFF2-40B4-BE49-F238E27FC236}">
                <a16:creationId xmlns:a16="http://schemas.microsoft.com/office/drawing/2014/main" id="{0824367B-0A19-40AD-E954-771B6DFA9E52}"/>
              </a:ext>
            </a:extLst>
          </p:cNvPr>
          <p:cNvSpPr txBox="1"/>
          <p:nvPr/>
        </p:nvSpPr>
        <p:spPr>
          <a:xfrm>
            <a:off x="4272447" y="3100647"/>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Asset Class Relative Strength</a:t>
            </a:r>
          </a:p>
        </p:txBody>
      </p:sp>
      <p:sp>
        <p:nvSpPr>
          <p:cNvPr id="28" name="Plus Sign 27">
            <a:extLst>
              <a:ext uri="{FF2B5EF4-FFF2-40B4-BE49-F238E27FC236}">
                <a16:creationId xmlns:a16="http://schemas.microsoft.com/office/drawing/2014/main" id="{0C0748C6-C609-2060-EE9A-986B261502D7}"/>
              </a:ext>
            </a:extLst>
          </p:cNvPr>
          <p:cNvSpPr/>
          <p:nvPr/>
        </p:nvSpPr>
        <p:spPr>
          <a:xfrm>
            <a:off x="3886200" y="2560277"/>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C0997380-6BF5-6B03-9633-E14EEE076AA1}"/>
              </a:ext>
            </a:extLst>
          </p:cNvPr>
          <p:cNvSpPr/>
          <p:nvPr/>
        </p:nvSpPr>
        <p:spPr>
          <a:xfrm>
            <a:off x="3893303" y="3129595"/>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52460496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 very simple black and white image in the style of the wall street journal of a financial advisor handing over keys to a group of people">
            <a:extLst>
              <a:ext uri="{FF2B5EF4-FFF2-40B4-BE49-F238E27FC236}">
                <a16:creationId xmlns:a16="http://schemas.microsoft.com/office/drawing/2014/main" id="{FC8207E5-7D74-06DE-C17E-3EB4FF6FFD5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808" y="2343150"/>
            <a:ext cx="1088136" cy="1216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te a very simple black and white image in the style of the wall street journal of a financial advisor working at a computer">
            <a:extLst>
              <a:ext uri="{FF2B5EF4-FFF2-40B4-BE49-F238E27FC236}">
                <a16:creationId xmlns:a16="http://schemas.microsoft.com/office/drawing/2014/main" id="{5C80CC99-15BA-C094-E102-D9BDC7FB53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1" t="10141" r="20639" b="18967"/>
          <a:stretch/>
        </p:blipFill>
        <p:spPr bwMode="auto">
          <a:xfrm>
            <a:off x="505056" y="2343150"/>
            <a:ext cx="1085689"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1221587" y="1273975"/>
            <a:ext cx="3353402" cy="3356950"/>
            <a:chOff x="0" y="0"/>
            <a:chExt cx="1766401" cy="1768270"/>
          </a:xfrm>
        </p:grpSpPr>
        <p:sp>
          <p:nvSpPr>
            <p:cNvPr id="3" name="Freeform 3"/>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68869A">
                <a:alpha val="49804"/>
              </a:srgbClr>
            </a:solidFill>
          </p:spPr>
          <p:txBody>
            <a:bodyPr/>
            <a:lstStyle/>
            <a:p>
              <a:endParaRPr lang="en-US" sz="450"/>
            </a:p>
          </p:txBody>
        </p:sp>
        <p:sp>
          <p:nvSpPr>
            <p:cNvPr id="4" name="TextBox 4"/>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5" name="Group 5"/>
          <p:cNvGrpSpPr/>
          <p:nvPr/>
        </p:nvGrpSpPr>
        <p:grpSpPr>
          <a:xfrm rot="-5400000">
            <a:off x="3490612" y="2357137"/>
            <a:ext cx="3353402" cy="1190625"/>
            <a:chOff x="0" y="0"/>
            <a:chExt cx="1766401" cy="627160"/>
          </a:xfrm>
        </p:grpSpPr>
        <p:sp>
          <p:nvSpPr>
            <p:cNvPr id="6" name="Freeform 6"/>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68869A">
                <a:alpha val="49804"/>
              </a:srgbClr>
            </a:solidFill>
          </p:spPr>
          <p:txBody>
            <a:bodyPr/>
            <a:lstStyle/>
            <a:p>
              <a:endParaRPr lang="en-US" sz="450"/>
            </a:p>
          </p:txBody>
        </p:sp>
        <p:sp>
          <p:nvSpPr>
            <p:cNvPr id="7" name="TextBox 7"/>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grpSp>
        <p:nvGrpSpPr>
          <p:cNvPr id="8" name="Group 8"/>
          <p:cNvGrpSpPr/>
          <p:nvPr/>
        </p:nvGrpSpPr>
        <p:grpSpPr>
          <a:xfrm rot="5400000">
            <a:off x="4573773" y="1273974"/>
            <a:ext cx="3353402" cy="3356950"/>
            <a:chOff x="0" y="0"/>
            <a:chExt cx="1766401" cy="1768270"/>
          </a:xfrm>
        </p:grpSpPr>
        <p:sp>
          <p:nvSpPr>
            <p:cNvPr id="9" name="Freeform 9"/>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DAD9D6">
                <a:alpha val="49804"/>
              </a:srgbClr>
            </a:solidFill>
          </p:spPr>
          <p:txBody>
            <a:bodyPr/>
            <a:lstStyle/>
            <a:p>
              <a:endParaRPr lang="en-US" sz="450"/>
            </a:p>
          </p:txBody>
        </p:sp>
        <p:sp>
          <p:nvSpPr>
            <p:cNvPr id="10" name="TextBox 10"/>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13" name="Group 13"/>
          <p:cNvGrpSpPr/>
          <p:nvPr/>
        </p:nvGrpSpPr>
        <p:grpSpPr>
          <a:xfrm rot="5400000">
            <a:off x="2307130" y="2357137"/>
            <a:ext cx="3353402" cy="1190625"/>
            <a:chOff x="0" y="0"/>
            <a:chExt cx="1766401" cy="627160"/>
          </a:xfrm>
        </p:grpSpPr>
        <p:sp>
          <p:nvSpPr>
            <p:cNvPr id="14" name="Freeform 14"/>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DAD9D6">
                <a:alpha val="49804"/>
              </a:srgbClr>
            </a:solidFill>
          </p:spPr>
          <p:txBody>
            <a:bodyPr/>
            <a:lstStyle/>
            <a:p>
              <a:endParaRPr lang="en-US" sz="450"/>
            </a:p>
          </p:txBody>
        </p:sp>
        <p:sp>
          <p:nvSpPr>
            <p:cNvPr id="15" name="TextBox 15"/>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sp>
        <p:nvSpPr>
          <p:cNvPr id="16" name="Freeform 16"/>
          <p:cNvSpPr/>
          <p:nvPr/>
        </p:nvSpPr>
        <p:spPr>
          <a:xfrm>
            <a:off x="3673936" y="1896922"/>
            <a:ext cx="1805654" cy="1805654"/>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450"/>
          </a:p>
        </p:txBody>
      </p:sp>
      <p:sp>
        <p:nvSpPr>
          <p:cNvPr id="17" name="TextBox 17"/>
          <p:cNvSpPr txBox="1"/>
          <p:nvPr/>
        </p:nvSpPr>
        <p:spPr>
          <a:xfrm>
            <a:off x="1219813" y="1073183"/>
            <a:ext cx="1780706" cy="3370153"/>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Do It Yourself</a:t>
            </a:r>
          </a:p>
          <a:p>
            <a:pPr algn="ctr"/>
            <a:endParaRPr lang="en-US" sz="12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Value to Clients</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Your Brand</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Customized</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Not Your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Compliance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High Cost (Time/Staff)</a:t>
            </a: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9"/>
          <p:cNvSpPr txBox="1"/>
          <p:nvPr/>
        </p:nvSpPr>
        <p:spPr>
          <a:xfrm>
            <a:off x="6143481" y="1073183"/>
            <a:ext cx="1780706" cy="3535070"/>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Outsource</a:t>
            </a:r>
          </a:p>
          <a:p>
            <a:pPr algn="ctr">
              <a:lnSpc>
                <a:spcPts val="1820"/>
              </a:lnSpc>
            </a:pPr>
            <a:endParaRPr lang="en-US" sz="13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Deep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Consistent Experience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Compliance</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Transparency</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Limited Control</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Selling Someone Else</a:t>
            </a:r>
          </a:p>
        </p:txBody>
      </p:sp>
      <p:sp>
        <p:nvSpPr>
          <p:cNvPr id="20" name="Slide Number Placeholder 10">
            <a:extLst>
              <a:ext uri="{FF2B5EF4-FFF2-40B4-BE49-F238E27FC236}">
                <a16:creationId xmlns:a16="http://schemas.microsoft.com/office/drawing/2014/main" id="{F8190322-CCCB-A353-8F2D-78539F2A800D}"/>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4">
            <a:extLst>
              <a:ext uri="{FF2B5EF4-FFF2-40B4-BE49-F238E27FC236}">
                <a16:creationId xmlns:a16="http://schemas.microsoft.com/office/drawing/2014/main" id="{0F9A8578-7274-E335-43C2-8FF6997992D7}"/>
              </a:ext>
            </a:extLst>
          </p:cNvPr>
          <p:cNvSpPr txBox="1"/>
          <p:nvPr/>
        </p:nvSpPr>
        <p:spPr>
          <a:xfrm>
            <a:off x="514350" y="209362"/>
            <a:ext cx="55054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Modelist Fills the Industry Blind Spot</a:t>
            </a:r>
          </a:p>
        </p:txBody>
      </p:sp>
      <p:sp>
        <p:nvSpPr>
          <p:cNvPr id="12" name="TextBox 11">
            <a:extLst>
              <a:ext uri="{FF2B5EF4-FFF2-40B4-BE49-F238E27FC236}">
                <a16:creationId xmlns:a16="http://schemas.microsoft.com/office/drawing/2014/main" id="{E9D37F73-547F-FFC5-3DE9-AADA0ACE12B4}"/>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99278201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46">
            <a:extLst>
              <a:ext uri="{FF2B5EF4-FFF2-40B4-BE49-F238E27FC236}">
                <a16:creationId xmlns:a16="http://schemas.microsoft.com/office/drawing/2014/main" id="{C189A23F-496B-526C-AF09-049E175210CC}"/>
              </a:ext>
            </a:extLst>
          </p:cNvPr>
          <p:cNvSpPr/>
          <p:nvPr/>
        </p:nvSpPr>
        <p:spPr>
          <a:xfrm flipH="1" flipV="1">
            <a:off x="5258622" y="2742708"/>
            <a:ext cx="1336667" cy="10645"/>
          </a:xfrm>
          <a:prstGeom prst="line">
            <a:avLst/>
          </a:prstGeom>
          <a:ln w="38100" cap="flat">
            <a:solidFill>
              <a:schemeClr val="accent3"/>
            </a:solidFill>
            <a:prstDash val="solid"/>
            <a:headEnd type="none" w="sm" len="sm"/>
            <a:tailEnd type="none" w="sm" len="sm"/>
          </a:ln>
        </p:spPr>
        <p:txBody>
          <a:bodyPr/>
          <a:lstStyle/>
          <a:p>
            <a:endParaRPr lang="en-US" sz="450"/>
          </a:p>
        </p:txBody>
      </p:sp>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Personalized models for the fiduciary advisor</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8" name="AutoShape 2">
            <a:extLst>
              <a:ext uri="{FF2B5EF4-FFF2-40B4-BE49-F238E27FC236}">
                <a16:creationId xmlns:a16="http://schemas.microsoft.com/office/drawing/2014/main" id="{6BF9FC75-924C-650D-135D-61CE747D0A9A}"/>
              </a:ext>
            </a:extLst>
          </p:cNvPr>
          <p:cNvSpPr/>
          <p:nvPr/>
        </p:nvSpPr>
        <p:spPr>
          <a:xfrm>
            <a:off x="2336814" y="1633105"/>
            <a:ext cx="1447881" cy="750335"/>
          </a:xfrm>
          <a:prstGeom prst="line">
            <a:avLst/>
          </a:prstGeom>
          <a:ln w="38100" cap="flat">
            <a:solidFill>
              <a:schemeClr val="tx1"/>
            </a:solidFill>
            <a:prstDash val="solid"/>
            <a:headEnd type="none" w="sm" len="sm"/>
            <a:tailEnd type="none" w="sm" len="sm"/>
          </a:ln>
        </p:spPr>
        <p:txBody>
          <a:bodyPr/>
          <a:lstStyle/>
          <a:p>
            <a:endParaRPr lang="en-US" sz="450"/>
          </a:p>
        </p:txBody>
      </p:sp>
      <p:sp>
        <p:nvSpPr>
          <p:cNvPr id="59" name="AutoShape 3">
            <a:extLst>
              <a:ext uri="{FF2B5EF4-FFF2-40B4-BE49-F238E27FC236}">
                <a16:creationId xmlns:a16="http://schemas.microsoft.com/office/drawing/2014/main" id="{C44323B9-4FED-E796-476F-CBE77636008A}"/>
              </a:ext>
            </a:extLst>
          </p:cNvPr>
          <p:cNvSpPr/>
          <p:nvPr/>
        </p:nvSpPr>
        <p:spPr>
          <a:xfrm flipH="1">
            <a:off x="2333090" y="3109568"/>
            <a:ext cx="1455598" cy="774730"/>
          </a:xfrm>
          <a:prstGeom prst="line">
            <a:avLst/>
          </a:prstGeom>
          <a:ln w="38100" cap="flat">
            <a:solidFill>
              <a:srgbClr val="000000"/>
            </a:solidFill>
            <a:prstDash val="solid"/>
            <a:headEnd type="none" w="sm" len="sm"/>
            <a:tailEnd type="none" w="sm" len="sm"/>
          </a:ln>
        </p:spPr>
        <p:txBody>
          <a:bodyPr/>
          <a:lstStyle/>
          <a:p>
            <a:endParaRPr lang="en-US" sz="450"/>
          </a:p>
        </p:txBody>
      </p:sp>
      <p:grpSp>
        <p:nvGrpSpPr>
          <p:cNvPr id="60" name="Group 4">
            <a:extLst>
              <a:ext uri="{FF2B5EF4-FFF2-40B4-BE49-F238E27FC236}">
                <a16:creationId xmlns:a16="http://schemas.microsoft.com/office/drawing/2014/main" id="{8DA08159-29B7-A257-2B1F-83E7329025A3}"/>
              </a:ext>
            </a:extLst>
          </p:cNvPr>
          <p:cNvGrpSpPr/>
          <p:nvPr/>
        </p:nvGrpSpPr>
        <p:grpSpPr>
          <a:xfrm>
            <a:off x="2617801" y="1490964"/>
            <a:ext cx="1079492" cy="1079492"/>
            <a:chOff x="0" y="0"/>
            <a:chExt cx="812800" cy="812800"/>
          </a:xfrm>
        </p:grpSpPr>
        <p:sp>
          <p:nvSpPr>
            <p:cNvPr id="61" name="Freeform 5">
              <a:extLst>
                <a:ext uri="{FF2B5EF4-FFF2-40B4-BE49-F238E27FC236}">
                  <a16:creationId xmlns:a16="http://schemas.microsoft.com/office/drawing/2014/main" id="{CF6620BD-25A0-F232-9F0D-D2BD547A28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2" name="TextBox 6">
              <a:extLst>
                <a:ext uri="{FF2B5EF4-FFF2-40B4-BE49-F238E27FC236}">
                  <a16:creationId xmlns:a16="http://schemas.microsoft.com/office/drawing/2014/main" id="{336BF586-DCE2-0B6A-7445-1C9104A55158}"/>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Modelist Resources</a:t>
              </a:r>
            </a:p>
          </p:txBody>
        </p:sp>
      </p:grpSp>
      <p:grpSp>
        <p:nvGrpSpPr>
          <p:cNvPr id="63" name="Group 7">
            <a:extLst>
              <a:ext uri="{FF2B5EF4-FFF2-40B4-BE49-F238E27FC236}">
                <a16:creationId xmlns:a16="http://schemas.microsoft.com/office/drawing/2014/main" id="{82CFCA2D-6654-F651-9C3F-4CE23EA6CA20}"/>
              </a:ext>
            </a:extLst>
          </p:cNvPr>
          <p:cNvGrpSpPr/>
          <p:nvPr/>
        </p:nvGrpSpPr>
        <p:grpSpPr>
          <a:xfrm>
            <a:off x="2617801" y="3072525"/>
            <a:ext cx="1079492" cy="1079492"/>
            <a:chOff x="0" y="0"/>
            <a:chExt cx="812800" cy="812800"/>
          </a:xfrm>
        </p:grpSpPr>
        <p:sp>
          <p:nvSpPr>
            <p:cNvPr id="64" name="Freeform 8">
              <a:extLst>
                <a:ext uri="{FF2B5EF4-FFF2-40B4-BE49-F238E27FC236}">
                  <a16:creationId xmlns:a16="http://schemas.microsoft.com/office/drawing/2014/main" id="{165BA97D-A88A-EDCD-0090-50EB8D0677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5" name="TextBox 9">
              <a:extLst>
                <a:ext uri="{FF2B5EF4-FFF2-40B4-BE49-F238E27FC236}">
                  <a16:creationId xmlns:a16="http://schemas.microsoft.com/office/drawing/2014/main" id="{04E0CBBF-2F22-8CBC-F42B-F2F010F92B7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Your</a:t>
              </a:r>
            </a:p>
            <a:p>
              <a:pPr algn="ctr">
                <a:lnSpc>
                  <a:spcPts val="1500"/>
                </a:lnSpc>
              </a:pPr>
              <a:r>
                <a:rPr lang="en-US" sz="1000" dirty="0">
                  <a:solidFill>
                    <a:srgbClr val="FFFFFF"/>
                  </a:solidFill>
                  <a:latin typeface="Lato"/>
                </a:rPr>
                <a:t>Brand</a:t>
              </a:r>
            </a:p>
          </p:txBody>
        </p:sp>
      </p:grpSp>
      <p:grpSp>
        <p:nvGrpSpPr>
          <p:cNvPr id="66" name="Group 10">
            <a:extLst>
              <a:ext uri="{FF2B5EF4-FFF2-40B4-BE49-F238E27FC236}">
                <a16:creationId xmlns:a16="http://schemas.microsoft.com/office/drawing/2014/main" id="{48787F82-F9E9-45CF-96DF-518EC8DA15AE}"/>
              </a:ext>
            </a:extLst>
          </p:cNvPr>
          <p:cNvGrpSpPr/>
          <p:nvPr/>
        </p:nvGrpSpPr>
        <p:grpSpPr>
          <a:xfrm>
            <a:off x="5382448" y="2202963"/>
            <a:ext cx="1079492" cy="1079492"/>
            <a:chOff x="0" y="0"/>
            <a:chExt cx="812800" cy="812800"/>
          </a:xfrm>
        </p:grpSpPr>
        <p:sp>
          <p:nvSpPr>
            <p:cNvPr id="67" name="Freeform 11">
              <a:extLst>
                <a:ext uri="{FF2B5EF4-FFF2-40B4-BE49-F238E27FC236}">
                  <a16:creationId xmlns:a16="http://schemas.microsoft.com/office/drawing/2014/main" id="{F26CFE2C-3706-5FC3-93FF-7BCBF918A2F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4160"/>
            </a:solidFill>
          </p:spPr>
          <p:txBody>
            <a:bodyPr/>
            <a:lstStyle/>
            <a:p>
              <a:endParaRPr lang="en-US" sz="450"/>
            </a:p>
          </p:txBody>
        </p:sp>
        <p:sp>
          <p:nvSpPr>
            <p:cNvPr id="68" name="TextBox 12">
              <a:extLst>
                <a:ext uri="{FF2B5EF4-FFF2-40B4-BE49-F238E27FC236}">
                  <a16:creationId xmlns:a16="http://schemas.microsoft.com/office/drawing/2014/main" id="{FC01E780-49A6-EB75-7910-EB6B73B0F1B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Advisor</a:t>
              </a:r>
            </a:p>
            <a:p>
              <a:pPr algn="ctr">
                <a:lnSpc>
                  <a:spcPts val="1500"/>
                </a:lnSpc>
              </a:pPr>
              <a:r>
                <a:rPr lang="en-US" sz="1000" dirty="0">
                  <a:solidFill>
                    <a:srgbClr val="FFFFFF"/>
                  </a:solidFill>
                  <a:latin typeface="Lato"/>
                </a:rPr>
                <a:t>Model Portfolios</a:t>
              </a:r>
            </a:p>
          </p:txBody>
        </p:sp>
      </p:grpSp>
      <p:sp>
        <p:nvSpPr>
          <p:cNvPr id="69" name="TextBox 13">
            <a:extLst>
              <a:ext uri="{FF2B5EF4-FFF2-40B4-BE49-F238E27FC236}">
                <a16:creationId xmlns:a16="http://schemas.microsoft.com/office/drawing/2014/main" id="{E3906A39-3742-62A4-EB47-DBD2D6D2E474}"/>
              </a:ext>
            </a:extLst>
          </p:cNvPr>
          <p:cNvSpPr txBox="1"/>
          <p:nvPr/>
        </p:nvSpPr>
        <p:spPr>
          <a:xfrm>
            <a:off x="472103" y="1627148"/>
            <a:ext cx="1199384"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Fully Transparent</a:t>
            </a:r>
          </a:p>
        </p:txBody>
      </p:sp>
      <p:sp>
        <p:nvSpPr>
          <p:cNvPr id="70" name="TextBox 14">
            <a:extLst>
              <a:ext uri="{FF2B5EF4-FFF2-40B4-BE49-F238E27FC236}">
                <a16:creationId xmlns:a16="http://schemas.microsoft.com/office/drawing/2014/main" id="{6DB1E31B-F347-9A5C-FF73-5C2A4654A3B2}"/>
              </a:ext>
            </a:extLst>
          </p:cNvPr>
          <p:cNvSpPr txBox="1"/>
          <p:nvPr/>
        </p:nvSpPr>
        <p:spPr>
          <a:xfrm>
            <a:off x="228602" y="2023565"/>
            <a:ext cx="1442885"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Frequent Content</a:t>
            </a:r>
          </a:p>
        </p:txBody>
      </p:sp>
      <p:sp>
        <p:nvSpPr>
          <p:cNvPr id="71" name="TextBox 15">
            <a:extLst>
              <a:ext uri="{FF2B5EF4-FFF2-40B4-BE49-F238E27FC236}">
                <a16:creationId xmlns:a16="http://schemas.microsoft.com/office/drawing/2014/main" id="{05B57EC4-7B1D-5D28-72E2-1BADCD9F64C4}"/>
              </a:ext>
            </a:extLst>
          </p:cNvPr>
          <p:cNvSpPr txBox="1"/>
          <p:nvPr/>
        </p:nvSpPr>
        <p:spPr>
          <a:xfrm>
            <a:off x="503436" y="1221133"/>
            <a:ext cx="116805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Over 30 Strategies</a:t>
            </a:r>
          </a:p>
        </p:txBody>
      </p:sp>
      <p:sp>
        <p:nvSpPr>
          <p:cNvPr id="72" name="TextBox 16">
            <a:extLst>
              <a:ext uri="{FF2B5EF4-FFF2-40B4-BE49-F238E27FC236}">
                <a16:creationId xmlns:a16="http://schemas.microsoft.com/office/drawing/2014/main" id="{84105B5A-DB42-B54B-1676-5BD66703797D}"/>
              </a:ext>
            </a:extLst>
          </p:cNvPr>
          <p:cNvSpPr txBox="1"/>
          <p:nvPr/>
        </p:nvSpPr>
        <p:spPr>
          <a:xfrm>
            <a:off x="687513" y="2429580"/>
            <a:ext cx="983974" cy="171585"/>
          </a:xfrm>
          <a:prstGeom prst="rect">
            <a:avLst/>
          </a:prstGeom>
        </p:spPr>
        <p:txBody>
          <a:bodyPr lIns="0" tIns="0" rIns="0" bIns="0" rtlCol="0" anchor="t">
            <a:spAutoFit/>
          </a:bodyPr>
          <a:lstStyle/>
          <a:p>
            <a:pPr algn="r">
              <a:lnSpc>
                <a:spcPts val="1500"/>
              </a:lnSpc>
            </a:pPr>
            <a:r>
              <a:rPr lang="en-US" sz="1000" dirty="0">
                <a:solidFill>
                  <a:srgbClr val="000000"/>
                </a:solidFill>
                <a:latin typeface="Lato"/>
              </a:rPr>
              <a:t>Fully Customized</a:t>
            </a:r>
          </a:p>
        </p:txBody>
      </p:sp>
      <p:sp>
        <p:nvSpPr>
          <p:cNvPr id="73" name="TextBox 17">
            <a:extLst>
              <a:ext uri="{FF2B5EF4-FFF2-40B4-BE49-F238E27FC236}">
                <a16:creationId xmlns:a16="http://schemas.microsoft.com/office/drawing/2014/main" id="{DA1465F7-41C4-5A9F-44C8-5DBD1B1F9A67}"/>
              </a:ext>
            </a:extLst>
          </p:cNvPr>
          <p:cNvSpPr txBox="1"/>
          <p:nvPr/>
        </p:nvSpPr>
        <p:spPr>
          <a:xfrm>
            <a:off x="7245626" y="2434963"/>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Credibility</a:t>
            </a:r>
          </a:p>
        </p:txBody>
      </p:sp>
      <p:sp>
        <p:nvSpPr>
          <p:cNvPr id="74" name="TextBox 18">
            <a:extLst>
              <a:ext uri="{FF2B5EF4-FFF2-40B4-BE49-F238E27FC236}">
                <a16:creationId xmlns:a16="http://schemas.microsoft.com/office/drawing/2014/main" id="{B2A84D73-BE17-FA64-BDC8-A00B39576B09}"/>
              </a:ext>
            </a:extLst>
          </p:cNvPr>
          <p:cNvSpPr txBox="1"/>
          <p:nvPr/>
        </p:nvSpPr>
        <p:spPr>
          <a:xfrm>
            <a:off x="7245626" y="2831380"/>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Communication</a:t>
            </a:r>
          </a:p>
        </p:txBody>
      </p:sp>
      <p:sp>
        <p:nvSpPr>
          <p:cNvPr id="75" name="TextBox 19">
            <a:extLst>
              <a:ext uri="{FF2B5EF4-FFF2-40B4-BE49-F238E27FC236}">
                <a16:creationId xmlns:a16="http://schemas.microsoft.com/office/drawing/2014/main" id="{F138945E-0855-9F94-5614-926F28D64FFA}"/>
              </a:ext>
            </a:extLst>
          </p:cNvPr>
          <p:cNvSpPr txBox="1"/>
          <p:nvPr/>
        </p:nvSpPr>
        <p:spPr>
          <a:xfrm>
            <a:off x="7245626" y="2028948"/>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Competence</a:t>
            </a:r>
          </a:p>
        </p:txBody>
      </p:sp>
      <p:sp>
        <p:nvSpPr>
          <p:cNvPr id="76" name="TextBox 20">
            <a:extLst>
              <a:ext uri="{FF2B5EF4-FFF2-40B4-BE49-F238E27FC236}">
                <a16:creationId xmlns:a16="http://schemas.microsoft.com/office/drawing/2014/main" id="{CCD68857-0E46-94E8-F277-D4AF7CDBE58E}"/>
              </a:ext>
            </a:extLst>
          </p:cNvPr>
          <p:cNvSpPr txBox="1"/>
          <p:nvPr/>
        </p:nvSpPr>
        <p:spPr>
          <a:xfrm>
            <a:off x="7245626" y="3237395"/>
            <a:ext cx="983974" cy="363946"/>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Compliant</a:t>
            </a:r>
          </a:p>
          <a:p>
            <a:pPr>
              <a:lnSpc>
                <a:spcPts val="1500"/>
              </a:lnSpc>
            </a:pPr>
            <a:endParaRPr lang="en-US" sz="1000" dirty="0">
              <a:solidFill>
                <a:srgbClr val="000000"/>
              </a:solidFill>
              <a:latin typeface="Lato"/>
            </a:endParaRPr>
          </a:p>
        </p:txBody>
      </p:sp>
      <p:grpSp>
        <p:nvGrpSpPr>
          <p:cNvPr id="80" name="Group 24">
            <a:extLst>
              <a:ext uri="{FF2B5EF4-FFF2-40B4-BE49-F238E27FC236}">
                <a16:creationId xmlns:a16="http://schemas.microsoft.com/office/drawing/2014/main" id="{97FE7F0E-0D31-8B40-16FD-1C78477D69B5}"/>
              </a:ext>
            </a:extLst>
          </p:cNvPr>
          <p:cNvGrpSpPr/>
          <p:nvPr/>
        </p:nvGrpSpPr>
        <p:grpSpPr>
          <a:xfrm>
            <a:off x="1946031" y="1318764"/>
            <a:ext cx="389195" cy="1227498"/>
            <a:chOff x="0" y="0"/>
            <a:chExt cx="1037854" cy="3273327"/>
          </a:xfrm>
        </p:grpSpPr>
        <p:sp>
          <p:nvSpPr>
            <p:cNvPr id="81" name="AutoShape 25">
              <a:extLst>
                <a:ext uri="{FF2B5EF4-FFF2-40B4-BE49-F238E27FC236}">
                  <a16:creationId xmlns:a16="http://schemas.microsoft.com/office/drawing/2014/main" id="{9D1CB574-119B-C333-661A-C62D8EB165C2}"/>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82" name="AutoShape 26">
              <a:extLst>
                <a:ext uri="{FF2B5EF4-FFF2-40B4-BE49-F238E27FC236}">
                  <a16:creationId xmlns:a16="http://schemas.microsoft.com/office/drawing/2014/main" id="{6F693188-7FDC-AAC9-621B-8B78741E5309}"/>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3" name="AutoShape 27">
              <a:extLst>
                <a:ext uri="{FF2B5EF4-FFF2-40B4-BE49-F238E27FC236}">
                  <a16:creationId xmlns:a16="http://schemas.microsoft.com/office/drawing/2014/main" id="{8F2A46BE-2D6B-9788-C50C-90E6025CFAC6}"/>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4" name="AutoShape 28">
              <a:extLst>
                <a:ext uri="{FF2B5EF4-FFF2-40B4-BE49-F238E27FC236}">
                  <a16:creationId xmlns:a16="http://schemas.microsoft.com/office/drawing/2014/main" id="{E08F0043-D153-51AE-95DE-8FADFA8EE410}"/>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5" name="AutoShape 29">
              <a:extLst>
                <a:ext uri="{FF2B5EF4-FFF2-40B4-BE49-F238E27FC236}">
                  <a16:creationId xmlns:a16="http://schemas.microsoft.com/office/drawing/2014/main" id="{F9AC72CE-61EB-478F-C78B-5F20191C39CA}"/>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sp>
        <p:nvSpPr>
          <p:cNvPr id="86" name="TextBox 30">
            <a:extLst>
              <a:ext uri="{FF2B5EF4-FFF2-40B4-BE49-F238E27FC236}">
                <a16:creationId xmlns:a16="http://schemas.microsoft.com/office/drawing/2014/main" id="{3503DF55-E942-EF93-6F9A-91A8B73C9216}"/>
              </a:ext>
            </a:extLst>
          </p:cNvPr>
          <p:cNvSpPr txBox="1"/>
          <p:nvPr/>
        </p:nvSpPr>
        <p:spPr>
          <a:xfrm>
            <a:off x="381003" y="3291206"/>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Brand Optics</a:t>
            </a:r>
          </a:p>
        </p:txBody>
      </p:sp>
      <p:sp>
        <p:nvSpPr>
          <p:cNvPr id="87" name="TextBox 31">
            <a:extLst>
              <a:ext uri="{FF2B5EF4-FFF2-40B4-BE49-F238E27FC236}">
                <a16:creationId xmlns:a16="http://schemas.microsoft.com/office/drawing/2014/main" id="{2D0F444C-EA8E-83A6-F82B-B481A845FD70}"/>
              </a:ext>
            </a:extLst>
          </p:cNvPr>
          <p:cNvSpPr txBox="1"/>
          <p:nvPr/>
        </p:nvSpPr>
        <p:spPr>
          <a:xfrm>
            <a:off x="381003" y="3687623"/>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Process Control</a:t>
            </a:r>
          </a:p>
        </p:txBody>
      </p:sp>
      <p:sp>
        <p:nvSpPr>
          <p:cNvPr id="88" name="TextBox 32">
            <a:extLst>
              <a:ext uri="{FF2B5EF4-FFF2-40B4-BE49-F238E27FC236}">
                <a16:creationId xmlns:a16="http://schemas.microsoft.com/office/drawing/2014/main" id="{4401FFDC-63E3-16DB-F6FA-2CEFE4483718}"/>
              </a:ext>
            </a:extLst>
          </p:cNvPr>
          <p:cNvSpPr txBox="1"/>
          <p:nvPr/>
        </p:nvSpPr>
        <p:spPr>
          <a:xfrm>
            <a:off x="503436" y="2885191"/>
            <a:ext cx="1166338"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Narrative Continuity</a:t>
            </a:r>
          </a:p>
        </p:txBody>
      </p:sp>
      <p:sp>
        <p:nvSpPr>
          <p:cNvPr id="89" name="TextBox 33">
            <a:extLst>
              <a:ext uri="{FF2B5EF4-FFF2-40B4-BE49-F238E27FC236}">
                <a16:creationId xmlns:a16="http://schemas.microsoft.com/office/drawing/2014/main" id="{9F32E310-2EF9-B5CD-A8E9-19A2EFF6D132}"/>
              </a:ext>
            </a:extLst>
          </p:cNvPr>
          <p:cNvSpPr txBox="1"/>
          <p:nvPr/>
        </p:nvSpPr>
        <p:spPr>
          <a:xfrm>
            <a:off x="457201" y="4093638"/>
            <a:ext cx="1212573"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Fund Preferences</a:t>
            </a:r>
          </a:p>
        </p:txBody>
      </p:sp>
      <p:grpSp>
        <p:nvGrpSpPr>
          <p:cNvPr id="90" name="Group 34">
            <a:extLst>
              <a:ext uri="{FF2B5EF4-FFF2-40B4-BE49-F238E27FC236}">
                <a16:creationId xmlns:a16="http://schemas.microsoft.com/office/drawing/2014/main" id="{EE785DA6-2C19-205F-FE7A-CF62BE893491}"/>
              </a:ext>
            </a:extLst>
          </p:cNvPr>
          <p:cNvGrpSpPr/>
          <p:nvPr/>
        </p:nvGrpSpPr>
        <p:grpSpPr>
          <a:xfrm>
            <a:off x="1944318" y="2982822"/>
            <a:ext cx="389195" cy="1227498"/>
            <a:chOff x="0" y="0"/>
            <a:chExt cx="1037854" cy="3273327"/>
          </a:xfrm>
        </p:grpSpPr>
        <p:sp>
          <p:nvSpPr>
            <p:cNvPr id="91" name="AutoShape 35">
              <a:extLst>
                <a:ext uri="{FF2B5EF4-FFF2-40B4-BE49-F238E27FC236}">
                  <a16:creationId xmlns:a16="http://schemas.microsoft.com/office/drawing/2014/main" id="{1D75286A-7112-1183-2844-68EF0B6DD493}"/>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92" name="AutoShape 36">
              <a:extLst>
                <a:ext uri="{FF2B5EF4-FFF2-40B4-BE49-F238E27FC236}">
                  <a16:creationId xmlns:a16="http://schemas.microsoft.com/office/drawing/2014/main" id="{48C22569-7FE0-FCA8-9BBC-106DD9ADA957}"/>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3" name="AutoShape 37">
              <a:extLst>
                <a:ext uri="{FF2B5EF4-FFF2-40B4-BE49-F238E27FC236}">
                  <a16:creationId xmlns:a16="http://schemas.microsoft.com/office/drawing/2014/main" id="{2F06C0E5-3D5E-BEA1-91CF-455D6023D467}"/>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4" name="AutoShape 38">
              <a:extLst>
                <a:ext uri="{FF2B5EF4-FFF2-40B4-BE49-F238E27FC236}">
                  <a16:creationId xmlns:a16="http://schemas.microsoft.com/office/drawing/2014/main" id="{B00A4408-8918-2B27-71DD-FC4CF9D266AC}"/>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5" name="AutoShape 39">
              <a:extLst>
                <a:ext uri="{FF2B5EF4-FFF2-40B4-BE49-F238E27FC236}">
                  <a16:creationId xmlns:a16="http://schemas.microsoft.com/office/drawing/2014/main" id="{0DC7C1D9-0665-59C3-99C1-420F660AADB9}"/>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grpSp>
        <p:nvGrpSpPr>
          <p:cNvPr id="96" name="Group 40">
            <a:extLst>
              <a:ext uri="{FF2B5EF4-FFF2-40B4-BE49-F238E27FC236}">
                <a16:creationId xmlns:a16="http://schemas.microsoft.com/office/drawing/2014/main" id="{D58E6028-109E-0D03-DEAE-0DD0F99255BC}"/>
              </a:ext>
            </a:extLst>
          </p:cNvPr>
          <p:cNvGrpSpPr/>
          <p:nvPr/>
        </p:nvGrpSpPr>
        <p:grpSpPr>
          <a:xfrm rot="-10800000">
            <a:off x="6585765" y="2126579"/>
            <a:ext cx="389195" cy="1227498"/>
            <a:chOff x="0" y="0"/>
            <a:chExt cx="1037854" cy="3273327"/>
          </a:xfrm>
        </p:grpSpPr>
        <p:sp>
          <p:nvSpPr>
            <p:cNvPr id="97" name="AutoShape 41">
              <a:extLst>
                <a:ext uri="{FF2B5EF4-FFF2-40B4-BE49-F238E27FC236}">
                  <a16:creationId xmlns:a16="http://schemas.microsoft.com/office/drawing/2014/main" id="{188B79E5-0C60-09F2-A124-F24342CCCE15}"/>
                </a:ext>
              </a:extLst>
            </p:cNvPr>
            <p:cNvSpPr/>
            <p:nvPr/>
          </p:nvSpPr>
          <p:spPr>
            <a:xfrm rot="5400000">
              <a:off x="-624210" y="1611263"/>
              <a:ext cx="3273327" cy="0"/>
            </a:xfrm>
            <a:prstGeom prst="line">
              <a:avLst/>
            </a:prstGeom>
            <a:ln w="50800" cap="flat">
              <a:solidFill>
                <a:srgbClr val="0C4160"/>
              </a:solidFill>
              <a:prstDash val="solid"/>
              <a:headEnd type="none" w="sm" len="sm"/>
              <a:tailEnd type="none" w="sm" len="sm"/>
            </a:ln>
          </p:spPr>
          <p:txBody>
            <a:bodyPr/>
            <a:lstStyle/>
            <a:p>
              <a:endParaRPr lang="en-US" sz="450"/>
            </a:p>
          </p:txBody>
        </p:sp>
        <p:sp>
          <p:nvSpPr>
            <p:cNvPr id="98" name="AutoShape 42">
              <a:extLst>
                <a:ext uri="{FF2B5EF4-FFF2-40B4-BE49-F238E27FC236}">
                  <a16:creationId xmlns:a16="http://schemas.microsoft.com/office/drawing/2014/main" id="{D7B06ED4-6F72-F4B6-5199-05D0CA196B64}"/>
                </a:ext>
              </a:extLst>
            </p:cNvPr>
            <p:cNvSpPr/>
            <p:nvPr/>
          </p:nvSpPr>
          <p:spPr>
            <a:xfrm>
              <a:off x="0" y="2139819"/>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99" name="AutoShape 43">
              <a:extLst>
                <a:ext uri="{FF2B5EF4-FFF2-40B4-BE49-F238E27FC236}">
                  <a16:creationId xmlns:a16="http://schemas.microsoft.com/office/drawing/2014/main" id="{CAA89B8D-6CDD-6047-313A-BF81B8685D8F}"/>
                </a:ext>
              </a:extLst>
            </p:cNvPr>
            <p:cNvSpPr/>
            <p:nvPr/>
          </p:nvSpPr>
          <p:spPr>
            <a:xfrm>
              <a:off x="0" y="0"/>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0" name="AutoShape 44">
              <a:extLst>
                <a:ext uri="{FF2B5EF4-FFF2-40B4-BE49-F238E27FC236}">
                  <a16:creationId xmlns:a16="http://schemas.microsoft.com/office/drawing/2014/main" id="{C299D553-21F7-BB9B-3EC3-863FEE34AE1B}"/>
                </a:ext>
              </a:extLst>
            </p:cNvPr>
            <p:cNvSpPr/>
            <p:nvPr/>
          </p:nvSpPr>
          <p:spPr>
            <a:xfrm>
              <a:off x="0" y="3222527"/>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1" name="AutoShape 45">
              <a:extLst>
                <a:ext uri="{FF2B5EF4-FFF2-40B4-BE49-F238E27FC236}">
                  <a16:creationId xmlns:a16="http://schemas.microsoft.com/office/drawing/2014/main" id="{0BD83154-9115-4F4A-2C98-A77961DB6A74}"/>
                </a:ext>
              </a:extLst>
            </p:cNvPr>
            <p:cNvSpPr/>
            <p:nvPr/>
          </p:nvSpPr>
          <p:spPr>
            <a:xfrm>
              <a:off x="0" y="1082708"/>
              <a:ext cx="987054" cy="0"/>
            </a:xfrm>
            <a:prstGeom prst="line">
              <a:avLst/>
            </a:prstGeom>
            <a:ln w="50800" cap="flat">
              <a:solidFill>
                <a:srgbClr val="0C4160"/>
              </a:solidFill>
              <a:prstDash val="solid"/>
              <a:headEnd type="oval" w="lg" len="lg"/>
              <a:tailEnd type="none" w="sm" len="sm"/>
            </a:ln>
          </p:spPr>
          <p:txBody>
            <a:bodyPr/>
            <a:lstStyle/>
            <a:p>
              <a:endParaRPr lang="en-US" sz="450"/>
            </a:p>
          </p:txBody>
        </p:sp>
      </p:grpSp>
      <p:grpSp>
        <p:nvGrpSpPr>
          <p:cNvPr id="77" name="Group 21">
            <a:extLst>
              <a:ext uri="{FF2B5EF4-FFF2-40B4-BE49-F238E27FC236}">
                <a16:creationId xmlns:a16="http://schemas.microsoft.com/office/drawing/2014/main" id="{59E856D4-8AE3-EBED-30D3-34CDE7305DB8}"/>
              </a:ext>
            </a:extLst>
          </p:cNvPr>
          <p:cNvGrpSpPr/>
          <p:nvPr/>
        </p:nvGrpSpPr>
        <p:grpSpPr>
          <a:xfrm>
            <a:off x="3697293" y="1962044"/>
            <a:ext cx="1561330" cy="1561330"/>
            <a:chOff x="0" y="0"/>
            <a:chExt cx="811242" cy="811242"/>
          </a:xfrm>
        </p:grpSpPr>
        <p:sp>
          <p:nvSpPr>
            <p:cNvPr id="78" name="Freeform 22">
              <a:extLst>
                <a:ext uri="{FF2B5EF4-FFF2-40B4-BE49-F238E27FC236}">
                  <a16:creationId xmlns:a16="http://schemas.microsoft.com/office/drawing/2014/main" id="{BBDB42C7-D29B-ECDC-B2D9-6A4B8027F74C}"/>
                </a:ext>
              </a:extLst>
            </p:cNvPr>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FFFFFF"/>
            </a:solidFill>
            <a:ln w="66675" cap="sq">
              <a:solidFill>
                <a:srgbClr val="68869A"/>
              </a:solidFill>
              <a:prstDash val="solid"/>
              <a:miter/>
            </a:ln>
          </p:spPr>
          <p:txBody>
            <a:bodyPr/>
            <a:lstStyle/>
            <a:p>
              <a:endParaRPr lang="en-US" sz="450"/>
            </a:p>
          </p:txBody>
        </p:sp>
        <p:sp>
          <p:nvSpPr>
            <p:cNvPr id="79" name="TextBox 23">
              <a:extLst>
                <a:ext uri="{FF2B5EF4-FFF2-40B4-BE49-F238E27FC236}">
                  <a16:creationId xmlns:a16="http://schemas.microsoft.com/office/drawing/2014/main" id="{BA0E2570-8D38-FB5F-273A-60F11789C157}"/>
                </a:ext>
              </a:extLst>
            </p:cNvPr>
            <p:cNvSpPr txBox="1"/>
            <p:nvPr/>
          </p:nvSpPr>
          <p:spPr>
            <a:xfrm>
              <a:off x="76054" y="47479"/>
              <a:ext cx="659134" cy="687709"/>
            </a:xfrm>
            <a:prstGeom prst="rect">
              <a:avLst/>
            </a:prstGeom>
          </p:spPr>
          <p:txBody>
            <a:bodyPr lIns="25400" tIns="25400" rIns="25400" bIns="25400" rtlCol="0" anchor="ctr"/>
            <a:lstStyle/>
            <a:p>
              <a:pPr algn="ctr">
                <a:lnSpc>
                  <a:spcPts val="1677"/>
                </a:lnSpc>
                <a:spcBef>
                  <a:spcPct val="0"/>
                </a:spcBef>
              </a:pPr>
              <a:endParaRPr sz="450"/>
            </a:p>
          </p:txBody>
        </p:sp>
      </p:grpSp>
      <p:sp>
        <p:nvSpPr>
          <p:cNvPr id="103" name="Freeform 16">
            <a:extLst>
              <a:ext uri="{FF2B5EF4-FFF2-40B4-BE49-F238E27FC236}">
                <a16:creationId xmlns:a16="http://schemas.microsoft.com/office/drawing/2014/main" id="{16595C66-4E37-52FC-BAA5-3F457EF1CCC1}"/>
              </a:ext>
            </a:extLst>
          </p:cNvPr>
          <p:cNvSpPr>
            <a:spLocks noChangeAspect="1"/>
          </p:cNvSpPr>
          <p:nvPr/>
        </p:nvSpPr>
        <p:spPr>
          <a:xfrm>
            <a:off x="3804349" y="2064052"/>
            <a:ext cx="1371600" cy="1371600"/>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2" name="TextBox 1">
            <a:extLst>
              <a:ext uri="{FF2B5EF4-FFF2-40B4-BE49-F238E27FC236}">
                <a16:creationId xmlns:a16="http://schemas.microsoft.com/office/drawing/2014/main" id="{0E29E4BA-2A31-A6BE-2BD8-A49374F73A83}"/>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63967908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Questions &amp;</a:t>
            </a:r>
          </a:p>
          <a:p>
            <a:r>
              <a:rPr lang="en-US" sz="4000" dirty="0">
                <a:solidFill>
                  <a:srgbClr val="000000"/>
                </a:solidFill>
                <a:latin typeface="Lovelo"/>
              </a:rPr>
              <a:t>And answers</a:t>
            </a:r>
          </a:p>
        </p:txBody>
      </p:sp>
      <p:sp>
        <p:nvSpPr>
          <p:cNvPr id="3" name="Slide Number Placeholder 10">
            <a:extLst>
              <a:ext uri="{FF2B5EF4-FFF2-40B4-BE49-F238E27FC236}">
                <a16:creationId xmlns:a16="http://schemas.microsoft.com/office/drawing/2014/main" id="{C387E81A-1A5A-3C48-E82A-D84C9FA3A1DB}"/>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31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48B81518-04CA-73C0-0AE4-B91ED933EAC8}"/>
              </a:ext>
            </a:extLst>
          </p:cNvPr>
          <p:cNvPicPr>
            <a:picLocks/>
          </p:cNvPicPr>
          <p:nvPr/>
        </p:nvPicPr>
        <p:blipFill rotWithShape="1">
          <a:blip r:embed="rId2"/>
          <a:srcRect t="35381" b="7887"/>
          <a:stretch/>
        </p:blipFill>
        <p:spPr>
          <a:xfrm>
            <a:off x="4114800" y="2276856"/>
            <a:ext cx="3886200" cy="2286000"/>
          </a:xfrm>
          <a:prstGeom prst="rect">
            <a:avLst/>
          </a:prstGeom>
        </p:spPr>
      </p:pic>
      <p:sp>
        <p:nvSpPr>
          <p:cNvPr id="2" name="AutoShape 2"/>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AB585CA6-3F86-D9C0-DC11-ACF949A899B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8118354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2777" y="-66675"/>
            <a:ext cx="4004037" cy="4695825"/>
            <a:chOff x="0" y="0"/>
            <a:chExt cx="1470846" cy="1724968"/>
          </a:xfrm>
        </p:grpSpPr>
        <p:sp>
          <p:nvSpPr>
            <p:cNvPr id="3" name="Freeform 3"/>
            <p:cNvSpPr/>
            <p:nvPr/>
          </p:nvSpPr>
          <p:spPr>
            <a:xfrm>
              <a:off x="0" y="0"/>
              <a:ext cx="1470846" cy="1724968"/>
            </a:xfrm>
            <a:custGeom>
              <a:avLst/>
              <a:gdLst/>
              <a:ahLst/>
              <a:cxnLst/>
              <a:rect l="l" t="t" r="r" b="b"/>
              <a:pathLst>
                <a:path w="1470846" h="1724968">
                  <a:moveTo>
                    <a:pt x="0" y="0"/>
                  </a:moveTo>
                  <a:lnTo>
                    <a:pt x="1470846" y="0"/>
                  </a:lnTo>
                  <a:lnTo>
                    <a:pt x="1470846" y="1724968"/>
                  </a:lnTo>
                  <a:lnTo>
                    <a:pt x="0" y="1724968"/>
                  </a:lnTo>
                  <a:close/>
                </a:path>
              </a:pathLst>
            </a:custGeom>
            <a:solidFill>
              <a:srgbClr val="F9F9F9"/>
            </a:solidFill>
          </p:spPr>
          <p:txBody>
            <a:bodyPr/>
            <a:lstStyle/>
            <a:p>
              <a:endParaRPr lang="en-US" sz="450"/>
            </a:p>
          </p:txBody>
        </p:sp>
      </p:grpSp>
      <p:grpSp>
        <p:nvGrpSpPr>
          <p:cNvPr id="5" name="Group 5"/>
          <p:cNvGrpSpPr/>
          <p:nvPr/>
        </p:nvGrpSpPr>
        <p:grpSpPr>
          <a:xfrm>
            <a:off x="514350" y="510778"/>
            <a:ext cx="2617506" cy="853863"/>
            <a:chOff x="0" y="-9525"/>
            <a:chExt cx="6980017" cy="2276966"/>
          </a:xfrm>
        </p:grpSpPr>
        <p:sp>
          <p:nvSpPr>
            <p:cNvPr id="6" name="TextBox 6"/>
            <p:cNvSpPr txBox="1"/>
            <p:nvPr/>
          </p:nvSpPr>
          <p:spPr>
            <a:xfrm>
              <a:off x="0" y="-9525"/>
              <a:ext cx="6980017" cy="1333698"/>
            </a:xfrm>
            <a:prstGeom prst="rect">
              <a:avLst/>
            </a:prstGeom>
          </p:spPr>
          <p:txBody>
            <a:bodyPr lIns="0" tIns="0" rIns="0" bIns="0" rtlCol="0" anchor="t">
              <a:spAutoFit/>
            </a:bodyPr>
            <a:lstStyle/>
            <a:p>
              <a:pPr>
                <a:lnSpc>
                  <a:spcPts val="3900"/>
                </a:lnSpc>
              </a:pPr>
              <a:r>
                <a:rPr lang="en-US" sz="3250" dirty="0">
                  <a:latin typeface="Lovelo"/>
                </a:rPr>
                <a:t>Learn More</a:t>
              </a:r>
            </a:p>
          </p:txBody>
        </p:sp>
        <p:sp>
          <p:nvSpPr>
            <p:cNvPr id="7" name="TextBox 7"/>
            <p:cNvSpPr txBox="1"/>
            <p:nvPr/>
          </p:nvSpPr>
          <p:spPr>
            <a:xfrm>
              <a:off x="0" y="1652399"/>
              <a:ext cx="6980017" cy="615042"/>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Elevate Your Business with Modelist</a:t>
              </a:r>
            </a:p>
          </p:txBody>
        </p:sp>
      </p:grpSp>
      <p:grpSp>
        <p:nvGrpSpPr>
          <p:cNvPr id="8" name="Group 8"/>
          <p:cNvGrpSpPr/>
          <p:nvPr/>
        </p:nvGrpSpPr>
        <p:grpSpPr>
          <a:xfrm>
            <a:off x="5669111" y="469583"/>
            <a:ext cx="2960540" cy="1024044"/>
            <a:chOff x="0" y="-114300"/>
            <a:chExt cx="7894772" cy="2730781"/>
          </a:xfrm>
        </p:grpSpPr>
        <p:sp>
          <p:nvSpPr>
            <p:cNvPr id="9" name="TextBox 9"/>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Modelist empowers you with tailored investment models, evidence-based strategies, and comprehensive support.</a:t>
              </a:r>
            </a:p>
          </p:txBody>
        </p:sp>
        <p:sp>
          <p:nvSpPr>
            <p:cNvPr id="10" name="TextBox 10"/>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Unlock Opportunities</a:t>
              </a:r>
            </a:p>
          </p:txBody>
        </p:sp>
      </p:grpSp>
      <p:grpSp>
        <p:nvGrpSpPr>
          <p:cNvPr id="11" name="Group 11"/>
          <p:cNvGrpSpPr/>
          <p:nvPr/>
        </p:nvGrpSpPr>
        <p:grpSpPr>
          <a:xfrm>
            <a:off x="5669111" y="1798368"/>
            <a:ext cx="2960540" cy="1024044"/>
            <a:chOff x="0" y="-114300"/>
            <a:chExt cx="7894772" cy="2730781"/>
          </a:xfrm>
        </p:grpSpPr>
        <p:sp>
          <p:nvSpPr>
            <p:cNvPr id="12" name="TextBox 12"/>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Dive deeper into the advantages that Modelist offers and discover how it can transform your advisory approach.</a:t>
              </a:r>
            </a:p>
          </p:txBody>
        </p:sp>
        <p:sp>
          <p:nvSpPr>
            <p:cNvPr id="13" name="TextBox 13"/>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Explore Further</a:t>
              </a:r>
            </a:p>
          </p:txBody>
        </p:sp>
      </p:grpSp>
      <p:grpSp>
        <p:nvGrpSpPr>
          <p:cNvPr id="14" name="Group 14"/>
          <p:cNvGrpSpPr/>
          <p:nvPr/>
        </p:nvGrpSpPr>
        <p:grpSpPr>
          <a:xfrm>
            <a:off x="5669111" y="3127153"/>
            <a:ext cx="2960540" cy="1024044"/>
            <a:chOff x="0" y="-114300"/>
            <a:chExt cx="7894772" cy="2730781"/>
          </a:xfrm>
        </p:grpSpPr>
        <p:sp>
          <p:nvSpPr>
            <p:cNvPr id="15" name="TextBox 15"/>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a:latin typeface="Lato" panose="020F0502020204030203" pitchFamily="34" charset="0"/>
                  <a:ea typeface="Lato" panose="020F0502020204030203" pitchFamily="34" charset="0"/>
                  <a:cs typeface="Lato" panose="020F0502020204030203" pitchFamily="34" charset="0"/>
                </a:rPr>
                <a:t>Elevate your advisory business by partnering with Modelist. Join us today and experience the difference for yourself.</a:t>
              </a:r>
            </a:p>
          </p:txBody>
        </p:sp>
        <p:sp>
          <p:nvSpPr>
            <p:cNvPr id="16" name="TextBox 16"/>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Take Action</a:t>
              </a:r>
            </a:p>
          </p:txBody>
        </p:sp>
      </p:grpSp>
      <p:grpSp>
        <p:nvGrpSpPr>
          <p:cNvPr id="18" name="Group 18"/>
          <p:cNvGrpSpPr/>
          <p:nvPr/>
        </p:nvGrpSpPr>
        <p:grpSpPr>
          <a:xfrm>
            <a:off x="514350" y="3274989"/>
            <a:ext cx="2521730" cy="1041959"/>
            <a:chOff x="0" y="-57149"/>
            <a:chExt cx="6724612" cy="2778558"/>
          </a:xfrm>
        </p:grpSpPr>
        <p:sp>
          <p:nvSpPr>
            <p:cNvPr id="19" name="TextBox 19"/>
            <p:cNvSpPr txBox="1"/>
            <p:nvPr/>
          </p:nvSpPr>
          <p:spPr>
            <a:xfrm>
              <a:off x="0" y="-57149"/>
              <a:ext cx="6724612" cy="588027"/>
            </a:xfrm>
            <a:prstGeom prst="rect">
              <a:avLst/>
            </a:prstGeom>
          </p:spPr>
          <p:txBody>
            <a:bodyPr lIns="0" tIns="0" rIns="0" bIns="0" rtlCol="0" anchor="t">
              <a:spAutoFit/>
            </a:bodyPr>
            <a:lstStyle/>
            <a:p>
              <a:pPr>
                <a:lnSpc>
                  <a:spcPts val="1935"/>
                </a:lnSpc>
                <a:spcBef>
                  <a:spcPct val="0"/>
                </a:spcBef>
              </a:pPr>
              <a:r>
                <a:rPr lang="en-US" sz="1382" dirty="0">
                  <a:latin typeface="Lato" panose="020F0502020204030203" pitchFamily="34" charset="0"/>
                  <a:ea typeface="Lato" panose="020F0502020204030203" pitchFamily="34" charset="0"/>
                  <a:cs typeface="Lato" panose="020F0502020204030203" pitchFamily="34" charset="0"/>
                </a:rPr>
                <a:t>612-887-9897</a:t>
              </a:r>
            </a:p>
          </p:txBody>
        </p:sp>
        <p:sp>
          <p:nvSpPr>
            <p:cNvPr id="20" name="TextBox 20"/>
            <p:cNvSpPr txBox="1"/>
            <p:nvPr/>
          </p:nvSpPr>
          <p:spPr>
            <a:xfrm>
              <a:off x="0" y="1038115"/>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hello@modelist.me</a:t>
              </a:r>
            </a:p>
          </p:txBody>
        </p:sp>
        <p:sp>
          <p:nvSpPr>
            <p:cNvPr id="21" name="TextBox 21"/>
            <p:cNvSpPr txBox="1"/>
            <p:nvPr/>
          </p:nvSpPr>
          <p:spPr>
            <a:xfrm>
              <a:off x="0" y="2133382"/>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www.modelist.me</a:t>
              </a:r>
            </a:p>
          </p:txBody>
        </p:sp>
      </p:grpSp>
      <p:sp>
        <p:nvSpPr>
          <p:cNvPr id="17" name="Slide Number Placeholder 10">
            <a:extLst>
              <a:ext uri="{FF2B5EF4-FFF2-40B4-BE49-F238E27FC236}">
                <a16:creationId xmlns:a16="http://schemas.microsoft.com/office/drawing/2014/main" id="{7B1E516F-A74D-C6D1-EAFC-B96CE2EFE717}"/>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122" name="Picture 2" descr="create a black and white image in the style of the wall street journal of a the back of a man walking through an opening in a brick wall with light shining through">
            <a:extLst>
              <a:ext uri="{FF2B5EF4-FFF2-40B4-BE49-F238E27FC236}">
                <a16:creationId xmlns:a16="http://schemas.microsoft.com/office/drawing/2014/main" id="{0FBCC0DB-EE63-D3C0-FF4B-9852368FD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2" r="30072"/>
          <a:stretch/>
        </p:blipFill>
        <p:spPr bwMode="auto">
          <a:xfrm>
            <a:off x="3301893" y="1"/>
            <a:ext cx="1950884" cy="4629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908DFC-5A8B-506B-CB77-0C1D43B93631}"/>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2C5AA-2183-92AC-FE26-42555F106426}"/>
              </a:ext>
            </a:extLst>
          </p:cNvPr>
          <p:cNvSpPr txBox="1"/>
          <p:nvPr/>
        </p:nvSpPr>
        <p:spPr>
          <a:xfrm>
            <a:off x="503436" y="895350"/>
            <a:ext cx="8115300" cy="415498"/>
          </a:xfrm>
          <a:prstGeom prst="rect">
            <a:avLst/>
          </a:prstGeom>
          <a:noFill/>
        </p:spPr>
        <p:txBody>
          <a:bodyPr wrap="square" rtlCol="0">
            <a:spAutoFit/>
          </a:bodyPr>
          <a:lstStyle/>
          <a:p>
            <a:pPr algn="just"/>
            <a:r>
              <a:rPr lang="en-US" sz="700" dirty="0">
                <a:latin typeface="Lato" panose="020F0502020204030203" pitchFamily="34" charset="0"/>
                <a:ea typeface="Lato" panose="020F0502020204030203" pitchFamily="34" charset="0"/>
                <a:cs typeface="Lato" panose="020F0502020204030203" pitchFamily="34" charset="0"/>
              </a:rPr>
              <a:t>Modelist Inc. is a registered investment adviser. Information presented is for educational purposes only and does not intend to make an offer or solicitation for the sale or purchase of any specific securities, investments, or investment strategies.  Investments involve risk and, unless otherwise stated, are not guaranteed.  Be sure to first consult with a qualified financial adviser and/or tax professional before implementing any strategy discussed herein. Past performance is not indicative of future performance.</a:t>
            </a:r>
          </a:p>
        </p:txBody>
      </p:sp>
      <p:sp>
        <p:nvSpPr>
          <p:cNvPr id="3" name="Slide Number Placeholder 2">
            <a:extLst>
              <a:ext uri="{FF2B5EF4-FFF2-40B4-BE49-F238E27FC236}">
                <a16:creationId xmlns:a16="http://schemas.microsoft.com/office/drawing/2014/main" id="{F42F61E5-07F2-7D6F-D93A-D0ADC90D9F67}"/>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4" name="TextBox 3">
            <a:extLst>
              <a:ext uri="{FF2B5EF4-FFF2-40B4-BE49-F238E27FC236}">
                <a16:creationId xmlns:a16="http://schemas.microsoft.com/office/drawing/2014/main" id="{771EEB0B-DEEA-3100-5B11-71E3D3E1FBA6}"/>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Disclosures</a:t>
            </a:r>
          </a:p>
        </p:txBody>
      </p:sp>
    </p:spTree>
    <p:extLst>
      <p:ext uri="{BB962C8B-B14F-4D97-AF65-F5344CB8AC3E}">
        <p14:creationId xmlns:p14="http://schemas.microsoft.com/office/powerpoint/2010/main" val="3900639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514132BD-B8CE-ACA7-71A2-55E1F02C7CB2}"/>
              </a:ext>
            </a:extLst>
          </p:cNvPr>
          <p:cNvGrpSpPr/>
          <p:nvPr/>
        </p:nvGrpSpPr>
        <p:grpSpPr>
          <a:xfrm>
            <a:off x="516122" y="922861"/>
            <a:ext cx="1499267" cy="1344089"/>
            <a:chOff x="0" y="0"/>
            <a:chExt cx="1379207" cy="1236456"/>
          </a:xfrm>
        </p:grpSpPr>
        <p:sp>
          <p:nvSpPr>
            <p:cNvPr id="13" name="Freeform 15">
              <a:extLst>
                <a:ext uri="{FF2B5EF4-FFF2-40B4-BE49-F238E27FC236}">
                  <a16:creationId xmlns:a16="http://schemas.microsoft.com/office/drawing/2014/main" id="{C72B199C-B601-91F2-C03F-DB0D15282F53}"/>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4" name="TextBox 16">
              <a:extLst>
                <a:ext uri="{FF2B5EF4-FFF2-40B4-BE49-F238E27FC236}">
                  <a16:creationId xmlns:a16="http://schemas.microsoft.com/office/drawing/2014/main" id="{464638B9-A4BC-2079-6E84-9AB869534D87}"/>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3" name="AutoShape 3"/>
          <p:cNvSpPr/>
          <p:nvPr/>
        </p:nvSpPr>
        <p:spPr>
          <a:xfrm>
            <a:off x="4572000" y="0"/>
            <a:ext cx="4572000" cy="5143500"/>
          </a:xfrm>
          <a:prstGeom prst="rect">
            <a:avLst/>
          </a:prstGeom>
          <a:solidFill>
            <a:srgbClr val="EDEDED"/>
          </a:solidFill>
        </p:spPr>
        <p:txBody>
          <a:bodyPr/>
          <a:lstStyle/>
          <a:p>
            <a:endParaRPr lang="en-US" sz="450"/>
          </a:p>
        </p:txBody>
      </p:sp>
      <p:grpSp>
        <p:nvGrpSpPr>
          <p:cNvPr id="15" name="Group 14">
            <a:extLst>
              <a:ext uri="{FF2B5EF4-FFF2-40B4-BE49-F238E27FC236}">
                <a16:creationId xmlns:a16="http://schemas.microsoft.com/office/drawing/2014/main" id="{815031D2-7E59-8478-E056-D2E2D3603D05}"/>
              </a:ext>
            </a:extLst>
          </p:cNvPr>
          <p:cNvGrpSpPr/>
          <p:nvPr/>
        </p:nvGrpSpPr>
        <p:grpSpPr>
          <a:xfrm>
            <a:off x="4837371" y="922861"/>
            <a:ext cx="1499267" cy="1344089"/>
            <a:chOff x="0" y="0"/>
            <a:chExt cx="1379207" cy="1236456"/>
          </a:xfrm>
        </p:grpSpPr>
        <p:sp>
          <p:nvSpPr>
            <p:cNvPr id="16" name="Freeform 15">
              <a:extLst>
                <a:ext uri="{FF2B5EF4-FFF2-40B4-BE49-F238E27FC236}">
                  <a16:creationId xmlns:a16="http://schemas.microsoft.com/office/drawing/2014/main" id="{BE1C439D-6A78-669C-5168-B4C7E7CAD0A1}"/>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7" name="TextBox 16">
              <a:extLst>
                <a:ext uri="{FF2B5EF4-FFF2-40B4-BE49-F238E27FC236}">
                  <a16:creationId xmlns:a16="http://schemas.microsoft.com/office/drawing/2014/main" id="{E5BC5933-B01A-8D66-67C0-0217650FC538}"/>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2" name="Freeform 2"/>
          <p:cNvSpPr>
            <a:spLocks noChangeAspect="1"/>
          </p:cNvSpPr>
          <p:nvPr/>
        </p:nvSpPr>
        <p:spPr>
          <a:xfrm>
            <a:off x="749195" y="895350"/>
            <a:ext cx="1033122" cy="1371600"/>
          </a:xfrm>
          <a:custGeom>
            <a:avLst/>
            <a:gdLst/>
            <a:ahLst/>
            <a:cxnLst/>
            <a:rect l="l" t="t" r="r" b="b"/>
            <a:pathLst>
              <a:path w="3730821" h="4953136">
                <a:moveTo>
                  <a:pt x="0" y="0"/>
                </a:moveTo>
                <a:lnTo>
                  <a:pt x="3730821" y="0"/>
                </a:lnTo>
                <a:lnTo>
                  <a:pt x="3730821" y="4953136"/>
                </a:lnTo>
                <a:lnTo>
                  <a:pt x="0" y="4953136"/>
                </a:lnTo>
                <a:lnTo>
                  <a:pt x="0" y="0"/>
                </a:lnTo>
                <a:close/>
              </a:path>
            </a:pathLst>
          </a:custGeom>
          <a:blipFill>
            <a:blip r:embed="rId2"/>
            <a:stretch>
              <a:fillRect l="-3067" r="-3067"/>
            </a:stretch>
          </a:blipFill>
        </p:spPr>
        <p:txBody>
          <a:bodyPr/>
          <a:lstStyle/>
          <a:p>
            <a:endParaRPr lang="en-US" sz="450"/>
          </a:p>
        </p:txBody>
      </p:sp>
      <p:sp>
        <p:nvSpPr>
          <p:cNvPr id="4" name="TextBox 4"/>
          <p:cNvSpPr txBox="1"/>
          <p:nvPr/>
        </p:nvSpPr>
        <p:spPr>
          <a:xfrm>
            <a:off x="514350" y="209362"/>
            <a:ext cx="30670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Our TEAM</a:t>
            </a:r>
          </a:p>
        </p:txBody>
      </p:sp>
      <p:grpSp>
        <p:nvGrpSpPr>
          <p:cNvPr id="6" name="Group 6"/>
          <p:cNvGrpSpPr/>
          <p:nvPr/>
        </p:nvGrpSpPr>
        <p:grpSpPr>
          <a:xfrm>
            <a:off x="381000" y="1047750"/>
            <a:ext cx="3962400" cy="3412557"/>
            <a:chOff x="-9772209" y="1422400"/>
            <a:chExt cx="10566401" cy="9100151"/>
          </a:xfrm>
        </p:grpSpPr>
        <p:sp>
          <p:nvSpPr>
            <p:cNvPr id="7" name="TextBox 7"/>
            <p:cNvSpPr txBox="1"/>
            <p:nvPr/>
          </p:nvSpPr>
          <p:spPr>
            <a:xfrm>
              <a:off x="-5820158" y="1422400"/>
              <a:ext cx="5903150" cy="1795877"/>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Joe Mallen</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CEO</a:t>
              </a:r>
            </a:p>
          </p:txBody>
        </p:sp>
        <p:sp>
          <p:nvSpPr>
            <p:cNvPr id="8" name="TextBox 8"/>
            <p:cNvSpPr txBox="1"/>
            <p:nvPr/>
          </p:nvSpPr>
          <p:spPr>
            <a:xfrm>
              <a:off x="-9772209" y="5102093"/>
              <a:ext cx="10566401" cy="5420458"/>
            </a:xfrm>
            <a:prstGeom prst="rect">
              <a:avLst/>
            </a:prstGeom>
          </p:spPr>
          <p:txBody>
            <a:bodyPr wrap="square" lIns="0" tIns="0" rIns="0" bIns="0" rtlCol="0" anchor="t">
              <a:spAutoFit/>
            </a:bodyPr>
            <a:lstStyle/>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MSc from London Business School</a:t>
              </a:r>
            </a:p>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BSB from University of Minnesota</a:t>
              </a:r>
            </a:p>
            <a:p>
              <a:pPr algn="ctr">
                <a:lnSpc>
                  <a:spcPts val="1625"/>
                </a:lnSpc>
              </a:pPr>
              <a:endParaRPr lang="en-US" sz="1100" dirty="0">
                <a:solidFill>
                  <a:srgbClr val="000000"/>
                </a:solidFill>
                <a:latin typeface="Lato 1 Bold"/>
              </a:endParaRPr>
            </a:p>
            <a:p>
              <a:pPr algn="ctr">
                <a:lnSpc>
                  <a:spcPts val="1625"/>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Joe has garnered a significant following among financial advisors, recognized for his insightful market analysis and expertise. He's a source for financial media, quoted by CNBC, Bloomberg, The Wall Street Journal, Barron's, Reuters, MarketWatch, and Yahoo. His thought leadership extends to appearances on prominent industry platforms, including Animal Spirits, The Sherman Show, and TD Ameritrade.</a:t>
              </a:r>
            </a:p>
          </p:txBody>
        </p:sp>
      </p:grpSp>
      <p:sp>
        <p:nvSpPr>
          <p:cNvPr id="9" name="Freeform 2">
            <a:extLst>
              <a:ext uri="{FF2B5EF4-FFF2-40B4-BE49-F238E27FC236}">
                <a16:creationId xmlns:a16="http://schemas.microsoft.com/office/drawing/2014/main" id="{D683BF66-5690-4DD2-1995-ADF122CA1D2A}"/>
              </a:ext>
            </a:extLst>
          </p:cNvPr>
          <p:cNvSpPr>
            <a:spLocks noChangeAspect="1"/>
          </p:cNvSpPr>
          <p:nvPr/>
        </p:nvSpPr>
        <p:spPr>
          <a:xfrm>
            <a:off x="5037854" y="895351"/>
            <a:ext cx="1098302" cy="1371600"/>
          </a:xfrm>
          <a:custGeom>
            <a:avLst/>
            <a:gdLst/>
            <a:ahLst/>
            <a:cxnLst/>
            <a:rect l="l" t="t" r="r" b="b"/>
            <a:pathLst>
              <a:path w="3964973" h="4951603">
                <a:moveTo>
                  <a:pt x="0" y="0"/>
                </a:moveTo>
                <a:lnTo>
                  <a:pt x="3964973" y="0"/>
                </a:lnTo>
                <a:lnTo>
                  <a:pt x="3964973" y="4951603"/>
                </a:lnTo>
                <a:lnTo>
                  <a:pt x="0" y="4951603"/>
                </a:lnTo>
                <a:lnTo>
                  <a:pt x="0" y="0"/>
                </a:lnTo>
                <a:close/>
              </a:path>
            </a:pathLst>
          </a:custGeom>
          <a:blipFill>
            <a:blip r:embed="rId3"/>
            <a:stretch>
              <a:fillRect t="-23" b="-23"/>
            </a:stretch>
          </a:blipFill>
        </p:spPr>
        <p:txBody>
          <a:bodyPr/>
          <a:lstStyle/>
          <a:p>
            <a:endParaRPr lang="en-US" sz="450"/>
          </a:p>
        </p:txBody>
      </p:sp>
      <p:sp>
        <p:nvSpPr>
          <p:cNvPr id="10" name="TextBox 7">
            <a:extLst>
              <a:ext uri="{FF2B5EF4-FFF2-40B4-BE49-F238E27FC236}">
                <a16:creationId xmlns:a16="http://schemas.microsoft.com/office/drawing/2014/main" id="{349BCAAD-562C-B446-D3FB-225A32362D38}"/>
              </a:ext>
            </a:extLst>
          </p:cNvPr>
          <p:cNvSpPr txBox="1"/>
          <p:nvPr/>
        </p:nvSpPr>
        <p:spPr>
          <a:xfrm>
            <a:off x="6414972" y="1047750"/>
            <a:ext cx="2213681" cy="673454"/>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Kent Peterson, PhD</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CIO</a:t>
            </a:r>
          </a:p>
        </p:txBody>
      </p:sp>
      <p:sp>
        <p:nvSpPr>
          <p:cNvPr id="11" name="TextBox 8">
            <a:extLst>
              <a:ext uri="{FF2B5EF4-FFF2-40B4-BE49-F238E27FC236}">
                <a16:creationId xmlns:a16="http://schemas.microsoft.com/office/drawing/2014/main" id="{FD465A3A-9295-FCAB-AD69-841FA322C78A}"/>
              </a:ext>
            </a:extLst>
          </p:cNvPr>
          <p:cNvSpPr txBox="1"/>
          <p:nvPr/>
        </p:nvSpPr>
        <p:spPr>
          <a:xfrm>
            <a:off x="4819650" y="2427635"/>
            <a:ext cx="4019550" cy="2035622"/>
          </a:xfrm>
          <a:prstGeom prst="rect">
            <a:avLst/>
          </a:prstGeom>
        </p:spPr>
        <p:txBody>
          <a:bodyPr wrap="square" lIns="0" tIns="0" rIns="0" bIns="0" rtlCol="0" anchor="t">
            <a:spAutoFit/>
          </a:bodyPr>
          <a:lstStyle/>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PhD from Princeton University</a:t>
            </a:r>
          </a:p>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BA from Cornell University</a:t>
            </a:r>
          </a:p>
          <a:p>
            <a:pPr algn="ctr">
              <a:lnSpc>
                <a:spcPts val="1625"/>
              </a:lnSpc>
            </a:pPr>
            <a:endParaRPr lang="en-US" sz="1200" dirty="0">
              <a:solidFill>
                <a:srgbClr val="000000"/>
              </a:solidFill>
              <a:latin typeface="Lato 1 Bold"/>
            </a:endParaRPr>
          </a:p>
          <a:p>
            <a:pPr algn="ctr">
              <a:lnSpc>
                <a:spcPts val="1625"/>
              </a:lnSpc>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Kent has spent much of his career between Wall Street and London, excelling in global macro research for some of the world's top investment firms. He started his career at Bridgewater Associates and was recently Head of Global Market Solutions at Santander. His expertise in identifying economic trends has distinguished him as a leading strategist in the finance sector.</a:t>
            </a:r>
          </a:p>
        </p:txBody>
      </p:sp>
      <p:sp>
        <p:nvSpPr>
          <p:cNvPr id="5" name="Slide Number Placeholder 10">
            <a:extLst>
              <a:ext uri="{FF2B5EF4-FFF2-40B4-BE49-F238E27FC236}">
                <a16:creationId xmlns:a16="http://schemas.microsoft.com/office/drawing/2014/main" id="{3931F0D5-E24D-727B-18B9-F92F49AE81A1}"/>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8A17DF33-FF86-6FA0-94D2-EF3F3E7BC51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Quick recap</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21DC6B9-0A02-C601-76A1-EA4A8370D13F}"/>
              </a:ext>
            </a:extLst>
          </p:cNvPr>
          <p:cNvSpPr txBox="1"/>
          <p:nvPr/>
        </p:nvSpPr>
        <p:spPr>
          <a:xfrm>
            <a:off x="503436" y="1225732"/>
            <a:ext cx="4048123" cy="3170099"/>
          </a:xfrm>
          <a:prstGeom prst="rect">
            <a:avLst/>
          </a:prstGeom>
          <a:noFill/>
        </p:spPr>
        <p:txBody>
          <a:bodyPr wrap="square" rtlCol="0">
            <a:spAutoFit/>
          </a:bodyPr>
          <a:lstStyle/>
          <a:p>
            <a:r>
              <a:rPr lang="en-US" sz="1000" dirty="0"/>
              <a:t>After five continuous months of substantial gains, April saw US equities finally relinquish some ground. All three headline indexes fell after it became clear that the Fed was unlikely to cut rates anytime soon due to persistent inflation numbers. Overseas, the story was mixed. Developed markets also sold off during the month, while emerging markets eked out some gains thanks to improvements in commodity prices and a recovery in mainland Chinese shares. Slow growth and persistently high prices also weighed on bonds this month, pushing yields higher. Yields moved around 80 basis points higher across the curve, which remains in its state of inversion. Economic statistics from April were generally negative, with GDP numbers coming in at 1.6% versus expectations of 2.5%, and inflation figures inching upward, further away from the Fed’s 2% target rate. Despite strong unemployment numbers, consumers also turned gloomier in several surveys. In other markets, the Japanese Yen continued to tumble and is now down more than 10% against the US dollar year-to-date. Oil fell slightly, while gold closed up, after peaking above $2400 mid-month. Finally, the VIX rose as volatility returned to more normal historic levels, with investors seeking to insure some of their recent market gains.</a:t>
            </a:r>
          </a:p>
        </p:txBody>
      </p:sp>
      <p:pic>
        <p:nvPicPr>
          <p:cNvPr id="5" name="Picture 4">
            <a:extLst>
              <a:ext uri="{FF2B5EF4-FFF2-40B4-BE49-F238E27FC236}">
                <a16:creationId xmlns:a16="http://schemas.microsoft.com/office/drawing/2014/main" id="{6F6D38D1-DBFF-3210-B5A7-AA91621C19D1}"/>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02BD44A6-1B62-6D76-C9FD-B8B8EC23506C}"/>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882B3FA5-3A48-31F6-9223-1D86BBFDE072}"/>
              </a:ext>
            </a:extLst>
          </p:cNvPr>
          <p:cNvPicPr/>
          <p:nvPr/>
        </p:nvPicPr>
        <p:blipFill>
          <a:blip r:embed="rId4"/>
          <a:stretch>
            <a:fillRect/>
          </a:stretch>
        </p:blipFill>
        <p:spPr>
          <a:xfrm>
            <a:off x="4941888" y="1055688"/>
            <a:ext cx="3676650" cy="2924175"/>
          </a:xfrm>
          <a:prstGeom prst="rect">
            <a:avLst/>
          </a:prstGeom>
        </p:spPr>
      </p:pic>
    </p:spTree>
    <p:extLst>
      <p:ext uri="{BB962C8B-B14F-4D97-AF65-F5344CB8AC3E}">
        <p14:creationId xmlns:p14="http://schemas.microsoft.com/office/powerpoint/2010/main" val="415042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99637"/>
            <a:ext cx="8115297" cy="0"/>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80586"/>
            <a:ext cx="8126210" cy="962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A92D434-81C3-F946-0CC7-52E9EBEC5950}"/>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2854126" cy="2569472"/>
            <a:chOff x="0" y="-66675"/>
            <a:chExt cx="6910862" cy="6851924"/>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1" cy="1298816"/>
            </a:xfrm>
            <a:prstGeom prst="rect">
              <a:avLst/>
            </a:prstGeom>
          </p:spPr>
          <p:txBody>
            <a:bodyPr lIns="0" tIns="0" rIns="0" bIns="0" rtlCol="0" anchor="t">
              <a:spAutoFit/>
            </a:bodyPr>
            <a:lstStyle/>
            <a:p>
              <a:pPr>
                <a:lnSpc>
                  <a:spcPts val="1960"/>
                </a:lnSpc>
              </a:pPr>
              <a:r>
                <a:rPr lang="en-US" sz="1400" dirty="0">
                  <a:latin typeface="Lato"/>
                </a:rPr>
                <a:t>Dividend Yields vs. Bonds: A Historic Comparison</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1492519"/>
              <a:ext cx="6910862" cy="5292730"/>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One useful way to compare investments and the value they offer is by examining their relative yields. With that in mind, we decided to look at how the dividend yield for the S&amp;P 500 compares to the yield on 3-month T-bills and 10-year notes over the last few decades. Relative to cash rates, the S&amp;P 500's dividend yield has only been less attractive once in the last 60+ years, during the Internet bubble. We see a similar story for 10-year bonds as well. The periods most comparable to today are 1981, 1987, the late 1990s, and 2006-2008, all market tops.</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1</a:t>
            </a:r>
          </a:p>
        </p:txBody>
      </p:sp>
      <p:pic>
        <p:nvPicPr>
          <p:cNvPr id="5" name="Picture 4">
            <a:extLst>
              <a:ext uri="{FF2B5EF4-FFF2-40B4-BE49-F238E27FC236}">
                <a16:creationId xmlns:a16="http://schemas.microsoft.com/office/drawing/2014/main" id="{55B43F81-346E-7CC5-47D4-4CBBA441135E}"/>
              </a:ext>
            </a:extLst>
          </p:cNvPr>
          <p:cNvPicPr>
            <a:picLocks noChangeAspect="1"/>
          </p:cNvPicPr>
          <p:nvPr/>
        </p:nvPicPr>
        <p:blipFill>
          <a:blip r:embed="rId4"/>
          <a:stretch>
            <a:fillRect/>
          </a:stretch>
        </p:blipFill>
        <p:spPr>
          <a:xfrm>
            <a:off x="3588902" y="1055225"/>
            <a:ext cx="5029636" cy="3200677"/>
          </a:xfrm>
          <a:prstGeom prst="rect">
            <a:avLst/>
          </a:prstGeom>
        </p:spPr>
      </p:pic>
    </p:spTree>
    <p:extLst>
      <p:ext uri="{BB962C8B-B14F-4D97-AF65-F5344CB8AC3E}">
        <p14:creationId xmlns:p14="http://schemas.microsoft.com/office/powerpoint/2010/main" val="284381478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68D6E46-1A36-F0DF-7F56-E701F72BCA18}"/>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149526" cy="2916294"/>
            <a:chOff x="0" y="-66675"/>
            <a:chExt cx="6878247" cy="7776784"/>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1298816"/>
            </a:xfrm>
            <a:prstGeom prst="rect">
              <a:avLst/>
            </a:prstGeom>
          </p:spPr>
          <p:txBody>
            <a:bodyPr lIns="0" tIns="0" rIns="0" bIns="0" rtlCol="0" anchor="t">
              <a:spAutoFit/>
            </a:bodyPr>
            <a:lstStyle/>
            <a:p>
              <a:pPr>
                <a:lnSpc>
                  <a:spcPts val="1960"/>
                </a:lnSpc>
              </a:pPr>
              <a:r>
                <a:rPr lang="en-US" sz="1400" dirty="0">
                  <a:solidFill>
                    <a:srgbClr val="000000"/>
                  </a:solidFill>
                  <a:latin typeface="Lato"/>
                </a:rPr>
                <a:t>Market Expectations vs. Reality: Predicting Short-Term Rates</a:t>
              </a:r>
              <a:endParaRPr lang="en-US" sz="1400" dirty="0">
                <a:solidFill>
                  <a:schemeClr val="accent2"/>
                </a:solidFill>
                <a:latin typeface="Lato"/>
              </a:endParaRPr>
            </a:p>
          </p:txBody>
        </p:sp>
        <p:sp>
          <p:nvSpPr>
            <p:cNvPr id="12" name="TextBox 8">
              <a:extLst>
                <a:ext uri="{FF2B5EF4-FFF2-40B4-BE49-F238E27FC236}">
                  <a16:creationId xmlns:a16="http://schemas.microsoft.com/office/drawing/2014/main" id="{5C8484E0-B2CE-CC84-A79C-B236102B0883}"/>
                </a:ext>
              </a:extLst>
            </p:cNvPr>
            <p:cNvSpPr txBox="1"/>
            <p:nvPr/>
          </p:nvSpPr>
          <p:spPr>
            <a:xfrm>
              <a:off x="16389" y="1528245"/>
              <a:ext cx="6861858" cy="6181864"/>
            </a:xfrm>
            <a:prstGeom prst="rect">
              <a:avLst/>
            </a:prstGeom>
          </p:spPr>
          <p:txBody>
            <a:bodyPr lIns="0" tIns="0" rIns="0" bIns="0" rtlCol="0" anchor="t">
              <a:spAutoFit/>
            </a:bodyPr>
            <a:lstStyle/>
            <a:p>
              <a:pPr>
                <a:lnSpc>
                  <a:spcPts val="1330"/>
                </a:lnSpc>
              </a:pPr>
              <a:r>
                <a:rPr lang="en-US" sz="949" dirty="0">
                  <a:solidFill>
                    <a:srgbClr val="000000"/>
                  </a:solidFill>
                  <a:latin typeface="Lato"/>
                </a:rPr>
                <a:t>Twelve-month and two-year US Treasury rates are, in one sense, the market's current expectations or price for what short-term rates, including policy rates, will be in the future. To see how well market prices anticipate actual future changes in short-term rates, we took the difference between the 12-month T-Bill and 3-month T-Bill, which is the market expectation of future rates in 9 months, and then compared that to the actual change in 3-month T-bills over the subsequent 9 months. In the chart, when the line is close to zero, which it was from 2009-2016, it means the market pricing was fairly accurate—rates were expected to stay close to zero and did. By contrast, the market failed to predict the collapse in rates after COVID and then failed to price in the aggressive Fed hikes in 2022. At present, the market expects a decline in rates of 27 basis points over the next 9 months. Given recent economic stats have been running hot, that seems potentially optimistic.</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2</a:t>
            </a:r>
          </a:p>
        </p:txBody>
      </p:sp>
      <p:pic>
        <p:nvPicPr>
          <p:cNvPr id="13" name="Picture 12">
            <a:extLst>
              <a:ext uri="{FF2B5EF4-FFF2-40B4-BE49-F238E27FC236}">
                <a16:creationId xmlns:a16="http://schemas.microsoft.com/office/drawing/2014/main" id="{E418EC38-E531-C7B4-D188-C5B37D94C9D2}"/>
              </a:ext>
            </a:extLst>
          </p:cNvPr>
          <p:cNvPicPr>
            <a:picLocks noChangeAspect="1"/>
          </p:cNvPicPr>
          <p:nvPr/>
        </p:nvPicPr>
        <p:blipFill>
          <a:blip r:embed="rId4"/>
          <a:stretch>
            <a:fillRect/>
          </a:stretch>
        </p:blipFill>
        <p:spPr>
          <a:xfrm>
            <a:off x="4960621" y="1099850"/>
            <a:ext cx="3657917" cy="3206774"/>
          </a:xfrm>
          <a:prstGeom prst="rect">
            <a:avLst/>
          </a:prstGeom>
        </p:spPr>
      </p:pic>
    </p:spTree>
    <p:extLst>
      <p:ext uri="{BB962C8B-B14F-4D97-AF65-F5344CB8AC3E}">
        <p14:creationId xmlns:p14="http://schemas.microsoft.com/office/powerpoint/2010/main" val="34389743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1C9C9317-EE86-243F-C53F-2C2B2982ACBD}"/>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3006526" cy="2078094"/>
            <a:chOff x="0" y="-66675"/>
            <a:chExt cx="6861860" cy="5541584"/>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1298816"/>
            </a:xfrm>
            <a:prstGeom prst="rect">
              <a:avLst/>
            </a:prstGeom>
          </p:spPr>
          <p:txBody>
            <a:bodyPr lIns="0" tIns="0" rIns="0" bIns="0" rtlCol="0" anchor="t">
              <a:spAutoFit/>
            </a:bodyPr>
            <a:lstStyle/>
            <a:p>
              <a:pPr>
                <a:lnSpc>
                  <a:spcPts val="1960"/>
                </a:lnSpc>
              </a:pPr>
              <a:r>
                <a:rPr lang="en-US" sz="1400" dirty="0">
                  <a:solidFill>
                    <a:srgbClr val="000000"/>
                  </a:solidFill>
                  <a:latin typeface="Lato"/>
                </a:rPr>
                <a:t>Inflation: The Key to Stock-Bond Correlation Dynamics</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1515877"/>
              <a:ext cx="6861860" cy="3959032"/>
            </a:xfrm>
            <a:prstGeom prst="rect">
              <a:avLst/>
            </a:prstGeom>
          </p:spPr>
          <p:txBody>
            <a:bodyPr lIns="0" tIns="0" rIns="0" bIns="0" rtlCol="0" anchor="t">
              <a:spAutoFit/>
            </a:bodyPr>
            <a:lstStyle/>
            <a:p>
              <a:pPr>
                <a:lnSpc>
                  <a:spcPts val="1330"/>
                </a:lnSpc>
              </a:pPr>
              <a:r>
                <a:rPr lang="en-US" sz="949" dirty="0">
                  <a:solidFill>
                    <a:srgbClr val="000000"/>
                  </a:solidFill>
                  <a:latin typeface="Lato"/>
                </a:rPr>
                <a:t>Inflation, it seems, is a major driver of stock and bond correlations in the US. When you look at levels of Core CPI year-over-year (YoY) over the last 50 years, there is a pretty clear and linear relationship between the current level of annual Core CPI inflation and stock-bond correlations. The lower inflation is, the less correlated bonds are to stocks, and the greater the diversification benefit. This makes some sense, since higher inflation leads to more aggressive Fed tightening, higher bond yields, and slower economic and, therefore, earnings growth. Current Core Inflation numbers are around 3.8% annually, which makes bonds an attractive diversifier.</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3</a:t>
            </a:r>
          </a:p>
        </p:txBody>
      </p:sp>
      <p:pic>
        <p:nvPicPr>
          <p:cNvPr id="13" name="Picture 12">
            <a:extLst>
              <a:ext uri="{FF2B5EF4-FFF2-40B4-BE49-F238E27FC236}">
                <a16:creationId xmlns:a16="http://schemas.microsoft.com/office/drawing/2014/main" id="{2F1B772B-3B93-1BE2-895D-F66ED89D282B}"/>
              </a:ext>
            </a:extLst>
          </p:cNvPr>
          <p:cNvPicPr>
            <a:picLocks noChangeAspect="1"/>
          </p:cNvPicPr>
          <p:nvPr/>
        </p:nvPicPr>
        <p:blipFill>
          <a:blip r:embed="rId4"/>
          <a:stretch>
            <a:fillRect/>
          </a:stretch>
        </p:blipFill>
        <p:spPr>
          <a:xfrm>
            <a:off x="3857008" y="1200150"/>
            <a:ext cx="4761530" cy="2948853"/>
          </a:xfrm>
          <a:prstGeom prst="rect">
            <a:avLst/>
          </a:prstGeom>
        </p:spPr>
      </p:pic>
    </p:spTree>
    <p:extLst>
      <p:ext uri="{BB962C8B-B14F-4D97-AF65-F5344CB8AC3E}">
        <p14:creationId xmlns:p14="http://schemas.microsoft.com/office/powerpoint/2010/main" val="7890686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Equity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a:extLst>
              <a:ext uri="{FF2B5EF4-FFF2-40B4-BE49-F238E27FC236}">
                <a16:creationId xmlns:a16="http://schemas.microsoft.com/office/drawing/2014/main" id="{3D5E81F9-3782-4F07-897A-2695AFC14C45}"/>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619495668"/>
      </p:ext>
    </p:extLst>
  </p:cSld>
  <p:clrMapOvr>
    <a:masterClrMapping/>
  </p:clrMapOvr>
  <p:transition spd="slow">
    <p:cover/>
  </p:transition>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B75812A148F4B89AEE287B12D0CED" ma:contentTypeVersion="12" ma:contentTypeDescription="Create a new document." ma:contentTypeScope="" ma:versionID="81671701d39e351c444b0a95cd2e3e08">
  <xsd:schema xmlns:xsd="http://www.w3.org/2001/XMLSchema" xmlns:xs="http://www.w3.org/2001/XMLSchema" xmlns:p="http://schemas.microsoft.com/office/2006/metadata/properties" xmlns:ns2="f9ce7d00-3a56-46b2-9a39-c0340b4bb120" xmlns:ns3="b994948e-061f-48f5-9f08-30a0fe402017" targetNamespace="http://schemas.microsoft.com/office/2006/metadata/properties" ma:root="true" ma:fieldsID="0a913ff37596f645c9904a613702d5d2" ns2:_="" ns3:_="">
    <xsd:import namespace="f9ce7d00-3a56-46b2-9a39-c0340b4bb120"/>
    <xsd:import namespace="b994948e-061f-48f5-9f08-30a0fe4020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e7d00-3a56-46b2-9a39-c0340b4b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d4e10e-a7aa-4c35-a14e-f18f297b4c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94948e-061f-48f5-9f08-30a0fe4020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598b16-c655-48e3-b230-7b9f05d2c088}" ma:internalName="TaxCatchAll" ma:showField="CatchAllData" ma:web="b994948e-061f-48f5-9f08-30a0fe402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6BDC1D-087A-4F3D-A7A5-F1A0589C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e7d00-3a56-46b2-9a39-c0340b4bb120"/>
    <ds:schemaRef ds:uri="b994948e-061f-48f5-9f08-30a0fe402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EF85E1-22D7-405A-B381-187089A55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Modelist Portrait</Template>
  <TotalTime>4264</TotalTime>
  <Words>1980</Words>
  <Application>Microsoft Office PowerPoint</Application>
  <PresentationFormat>On-screen Show (16:9)</PresentationFormat>
  <Paragraphs>272</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Lato</vt:lpstr>
      <vt:lpstr>Arial</vt:lpstr>
      <vt:lpstr>Calibri</vt:lpstr>
      <vt:lpstr>Lato 1 Bold</vt:lpstr>
      <vt:lpstr>Lovelo</vt:lpstr>
      <vt:lpstr>Lato 1</vt:lpstr>
      <vt:lpstr>Lovelo Black</vt:lpstr>
      <vt:lpstr>Modelist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Joe Mallen</dc:creator>
  <cp:lastModifiedBy>Joseph Mallen</cp:lastModifiedBy>
  <cp:revision>98</cp:revision>
  <dcterms:created xsi:type="dcterms:W3CDTF">2006-08-16T00:00:00Z</dcterms:created>
  <dcterms:modified xsi:type="dcterms:W3CDTF">2024-05-03T17:56:27Z</dcterms:modified>
  <dc:identifier>DAFoiBJ8gJQ</dc:identifier>
</cp:coreProperties>
</file>