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7" r:id="rId2"/>
    <p:sldId id="258" r:id="rId3"/>
    <p:sldId id="259" r:id="rId4"/>
    <p:sldId id="277" r:id="rId5"/>
    <p:sldId id="278" r:id="rId6"/>
    <p:sldId id="279" r:id="rId7"/>
    <p:sldId id="280" r:id="rId8"/>
    <p:sldId id="493" r:id="rId9"/>
    <p:sldId id="281" r:id="rId10"/>
    <p:sldId id="282" r:id="rId11"/>
    <p:sldId id="479" r:id="rId12"/>
    <p:sldId id="283" r:id="rId13"/>
    <p:sldId id="480" r:id="rId14"/>
    <p:sldId id="538" r:id="rId15"/>
    <p:sldId id="539" r:id="rId16"/>
    <p:sldId id="435" r:id="rId17"/>
    <p:sldId id="286" r:id="rId18"/>
    <p:sldId id="287" r:id="rId19"/>
    <p:sldId id="534" r:id="rId20"/>
    <p:sldId id="288" r:id="rId21"/>
    <p:sldId id="289" r:id="rId22"/>
    <p:sldId id="290" r:id="rId23"/>
    <p:sldId id="292" r:id="rId24"/>
    <p:sldId id="429" r:id="rId25"/>
    <p:sldId id="294" r:id="rId26"/>
    <p:sldId id="536" r:id="rId27"/>
    <p:sldId id="293" r:id="rId28"/>
    <p:sldId id="295" r:id="rId29"/>
    <p:sldId id="296" r:id="rId30"/>
    <p:sldId id="494" r:id="rId31"/>
    <p:sldId id="297" r:id="rId32"/>
    <p:sldId id="298" r:id="rId33"/>
    <p:sldId id="481" r:id="rId34"/>
    <p:sldId id="299" r:id="rId35"/>
    <p:sldId id="300" r:id="rId36"/>
    <p:sldId id="301" r:id="rId37"/>
    <p:sldId id="495" r:id="rId38"/>
    <p:sldId id="302" r:id="rId39"/>
    <p:sldId id="304" r:id="rId40"/>
    <p:sldId id="305" r:id="rId41"/>
    <p:sldId id="337" r:id="rId42"/>
    <p:sldId id="423" r:id="rId43"/>
    <p:sldId id="392" r:id="rId44"/>
    <p:sldId id="415" r:id="rId45"/>
  </p:sldIdLst>
  <p:sldSz cx="9144000" cy="6858000" type="screen4x3"/>
  <p:notesSz cx="7315200" cy="96012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CT Session 1" id="{CE47BD4E-4A82-4A3C-AC5E-285B467A35F5}">
          <p14:sldIdLst>
            <p14:sldId id="257"/>
            <p14:sldId id="258"/>
          </p14:sldIdLst>
        </p14:section>
        <p14:section name="1: Life &amp; Wealth Planning" id="{B024E7FB-A0F1-4E3B-B9A6-62F42E0C2714}">
          <p14:sldIdLst>
            <p14:sldId id="259"/>
          </p14:sldIdLst>
        </p14:section>
        <p14:section name="2: Barriers to Wealth Accumulation" id="{3232E0F7-6197-4E4D-8B91-3627F457F66E}">
          <p14:sldIdLst>
            <p14:sldId id="277"/>
            <p14:sldId id="278"/>
            <p14:sldId id="279"/>
            <p14:sldId id="280"/>
            <p14:sldId id="493"/>
            <p14:sldId id="281"/>
            <p14:sldId id="282"/>
            <p14:sldId id="479"/>
            <p14:sldId id="283"/>
            <p14:sldId id="480"/>
            <p14:sldId id="538"/>
            <p14:sldId id="539"/>
            <p14:sldId id="435"/>
            <p14:sldId id="286"/>
            <p14:sldId id="287"/>
            <p14:sldId id="534"/>
            <p14:sldId id="288"/>
            <p14:sldId id="289"/>
            <p14:sldId id="290"/>
            <p14:sldId id="292"/>
            <p14:sldId id="429"/>
            <p14:sldId id="294"/>
            <p14:sldId id="536"/>
            <p14:sldId id="293"/>
            <p14:sldId id="295"/>
            <p14:sldId id="296"/>
            <p14:sldId id="494"/>
            <p14:sldId id="297"/>
            <p14:sldId id="298"/>
            <p14:sldId id="481"/>
            <p14:sldId id="299"/>
            <p14:sldId id="300"/>
            <p14:sldId id="301"/>
            <p14:sldId id="495"/>
            <p14:sldId id="302"/>
            <p14:sldId id="304"/>
          </p14:sldIdLst>
        </p14:section>
        <p14:section name="3: Tax Advantaged Investment Vehicles" id="{50C51FDD-75B1-44CC-A956-EF9616B75FB0}">
          <p14:sldIdLst>
            <p14:sldId id="305"/>
            <p14:sldId id="337"/>
            <p14:sldId id="423"/>
            <p14:sldId id="392"/>
            <p14:sldId id="415"/>
          </p14:sldIdLst>
        </p14:section>
        <p14:section name="Session 1 Recap" id="{BDBC1610-FBB5-4545-8964-8865517536C3}">
          <p14:sldIdLst/>
        </p14:section>
      </p14:sectionLst>
    </p:ext>
    <p:ext uri="{EFAFB233-063F-42B5-8137-9DF3F51BA10A}">
      <p15:sldGuideLst xmlns:p15="http://schemas.microsoft.com/office/powerpoint/2012/main">
        <p15:guide id="1" orient="horz" pos="432" userDrawn="1">
          <p15:clr>
            <a:srgbClr val="A4A3A4"/>
          </p15:clr>
        </p15:guide>
        <p15:guide id="2" pos="288" userDrawn="1">
          <p15:clr>
            <a:srgbClr val="A4A3A4"/>
          </p15:clr>
        </p15:guide>
        <p15:guide id="3" orient="horz" pos="4080" userDrawn="1">
          <p15:clr>
            <a:srgbClr val="A4A3A4"/>
          </p15:clr>
        </p15:guide>
        <p15:guide id="4" orient="horz" pos="115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31CE6D-168B-EED0-1E43-CF5DAF3EBE82}" name="Samaara Robbins" initials="SR" userId="5a1888015c61b6a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maara Robbins" initials="SR" lastIdx="1" clrIdx="6"/>
  <p:cmAuthor id="1" name="FMT Solutions, LLC" initials="FMT" lastIdx="21" clrIdx="0"/>
  <p:cmAuthor id="2" name="tzajonc" initials="t" lastIdx="1" clrIdx="1"/>
  <p:cmAuthor id="3" name="Elin McLain" initials="EM" lastIdx="2" clrIdx="2"/>
  <p:cmAuthor id="4" name="Taylor Zajonc" initials="TZ" lastIdx="2" clrIdx="3"/>
  <p:cmAuthor id="5" name="Hewlett-Packard Company" initials="HC" lastIdx="8" clrIdx="4"/>
  <p:cmAuthor id="6" name="Carrie A. Roso" initials="CAR"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918"/>
    <a:srgbClr val="0055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84859" autoAdjust="0"/>
  </p:normalViewPr>
  <p:slideViewPr>
    <p:cSldViewPr snapToGrid="0" showGuides="1">
      <p:cViewPr varScale="1">
        <p:scale>
          <a:sx n="99" d="100"/>
          <a:sy n="99" d="100"/>
        </p:scale>
        <p:origin x="1904" y="184"/>
      </p:cViewPr>
      <p:guideLst>
        <p:guide orient="horz" pos="432"/>
        <p:guide pos="288"/>
        <p:guide orient="horz" pos="4080"/>
        <p:guide orient="horz" pos="1152"/>
      </p:guideLst>
    </p:cSldViewPr>
  </p:slideViewPr>
  <p:notesTextViewPr>
    <p:cViewPr>
      <p:scale>
        <a:sx n="1" d="1"/>
        <a:sy n="1" d="1"/>
      </p:scale>
      <p:origin x="0" y="0"/>
    </p:cViewPr>
  </p:notesTextViewPr>
  <p:sorterViewPr>
    <p:cViewPr>
      <p:scale>
        <a:sx n="100" d="100"/>
        <a:sy n="100" d="100"/>
      </p:scale>
      <p:origin x="0" y="-2261"/>
    </p:cViewPr>
  </p:sorterViewPr>
  <p:notesViewPr>
    <p:cSldViewPr snapToGrid="0" showGuides="1">
      <p:cViewPr varScale="1">
        <p:scale>
          <a:sx n="160" d="100"/>
          <a:sy n="160" d="100"/>
        </p:scale>
        <p:origin x="5352" y="1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F4423D-C8B8-4366-A0A4-517DD3E97360}"/>
              </a:ext>
            </a:extLst>
          </p:cNvPr>
          <p:cNvSpPr>
            <a:spLocks noGrp="1"/>
          </p:cNvSpPr>
          <p:nvPr>
            <p:ph type="hdr" sz="quarter"/>
          </p:nvPr>
        </p:nvSpPr>
        <p:spPr>
          <a:xfrm>
            <a:off x="4" y="2"/>
            <a:ext cx="3170249" cy="481851"/>
          </a:xfrm>
          <a:prstGeom prst="rect">
            <a:avLst/>
          </a:prstGeom>
        </p:spPr>
        <p:txBody>
          <a:bodyPr vert="horz" lIns="94030" tIns="47015" rIns="94030" bIns="47015" rtlCol="0"/>
          <a:lstStyle>
            <a:lvl1pPr algn="l">
              <a:defRPr sz="1200"/>
            </a:lvl1pPr>
          </a:lstStyle>
          <a:p>
            <a:endParaRPr lang="en-US"/>
          </a:p>
        </p:txBody>
      </p:sp>
      <p:sp>
        <p:nvSpPr>
          <p:cNvPr id="3" name="Date Placeholder 2">
            <a:extLst>
              <a:ext uri="{FF2B5EF4-FFF2-40B4-BE49-F238E27FC236}">
                <a16:creationId xmlns:a16="http://schemas.microsoft.com/office/drawing/2014/main" id="{7E803211-268E-4026-B958-FF6F847C72EB}"/>
              </a:ext>
            </a:extLst>
          </p:cNvPr>
          <p:cNvSpPr>
            <a:spLocks noGrp="1"/>
          </p:cNvSpPr>
          <p:nvPr>
            <p:ph type="dt" sz="quarter" idx="1"/>
          </p:nvPr>
        </p:nvSpPr>
        <p:spPr>
          <a:xfrm>
            <a:off x="4143313" y="2"/>
            <a:ext cx="3170249" cy="481851"/>
          </a:xfrm>
          <a:prstGeom prst="rect">
            <a:avLst/>
          </a:prstGeom>
        </p:spPr>
        <p:txBody>
          <a:bodyPr vert="horz" lIns="94030" tIns="47015" rIns="94030" bIns="47015" rtlCol="0"/>
          <a:lstStyle>
            <a:lvl1pPr algn="r">
              <a:defRPr sz="1200"/>
            </a:lvl1pPr>
          </a:lstStyle>
          <a:p>
            <a:fld id="{A15DE40A-8B34-41BC-9AC9-018C45F5BA2A}" type="datetimeFigureOut">
              <a:rPr lang="en-US" smtClean="0"/>
              <a:t>8/30/23</a:t>
            </a:fld>
            <a:endParaRPr lang="en-US"/>
          </a:p>
        </p:txBody>
      </p:sp>
      <p:sp>
        <p:nvSpPr>
          <p:cNvPr id="4" name="Footer Placeholder 3">
            <a:extLst>
              <a:ext uri="{FF2B5EF4-FFF2-40B4-BE49-F238E27FC236}">
                <a16:creationId xmlns:a16="http://schemas.microsoft.com/office/drawing/2014/main" id="{13ADCA2F-3BDE-4F4D-A838-89241A97D503}"/>
              </a:ext>
            </a:extLst>
          </p:cNvPr>
          <p:cNvSpPr>
            <a:spLocks noGrp="1"/>
          </p:cNvSpPr>
          <p:nvPr>
            <p:ph type="ftr" sz="quarter" idx="2"/>
          </p:nvPr>
        </p:nvSpPr>
        <p:spPr>
          <a:xfrm>
            <a:off x="4" y="9119349"/>
            <a:ext cx="3170249" cy="481851"/>
          </a:xfrm>
          <a:prstGeom prst="rect">
            <a:avLst/>
          </a:prstGeom>
        </p:spPr>
        <p:txBody>
          <a:bodyPr vert="horz" lIns="94030" tIns="47015" rIns="94030" bIns="47015" rtlCol="0" anchor="b"/>
          <a:lstStyle>
            <a:lvl1pPr algn="l">
              <a:defRPr sz="1200"/>
            </a:lvl1pPr>
          </a:lstStyle>
          <a:p>
            <a:r>
              <a:rPr lang="en-US" dirty="0"/>
              <a:t>© 2018 ‐ 2023 Financial Educators Network®</a:t>
            </a:r>
          </a:p>
        </p:txBody>
      </p:sp>
      <p:sp>
        <p:nvSpPr>
          <p:cNvPr id="5" name="Slide Number Placeholder 4">
            <a:extLst>
              <a:ext uri="{FF2B5EF4-FFF2-40B4-BE49-F238E27FC236}">
                <a16:creationId xmlns:a16="http://schemas.microsoft.com/office/drawing/2014/main" id="{E12BE471-26BB-499F-B5DF-EB2201C2064B}"/>
              </a:ext>
            </a:extLst>
          </p:cNvPr>
          <p:cNvSpPr>
            <a:spLocks noGrp="1"/>
          </p:cNvSpPr>
          <p:nvPr>
            <p:ph type="sldNum" sz="quarter" idx="3"/>
          </p:nvPr>
        </p:nvSpPr>
        <p:spPr>
          <a:xfrm>
            <a:off x="4143313" y="9119349"/>
            <a:ext cx="3170249" cy="481851"/>
          </a:xfrm>
          <a:prstGeom prst="rect">
            <a:avLst/>
          </a:prstGeom>
        </p:spPr>
        <p:txBody>
          <a:bodyPr vert="horz" lIns="94030" tIns="47015" rIns="94030" bIns="47015" rtlCol="0" anchor="b"/>
          <a:lstStyle>
            <a:lvl1pPr algn="r">
              <a:defRPr sz="1200"/>
            </a:lvl1pPr>
          </a:lstStyle>
          <a:p>
            <a:fld id="{89F92806-6617-4BF6-A211-51659B310F83}" type="slidenum">
              <a:rPr lang="en-US" smtClean="0"/>
              <a:t>‹#›</a:t>
            </a:fld>
            <a:endParaRPr lang="en-US"/>
          </a:p>
        </p:txBody>
      </p:sp>
    </p:spTree>
    <p:extLst>
      <p:ext uri="{BB962C8B-B14F-4D97-AF65-F5344CB8AC3E}">
        <p14:creationId xmlns:p14="http://schemas.microsoft.com/office/powerpoint/2010/main" val="72679722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12838" y="590550"/>
            <a:ext cx="5089525" cy="3816350"/>
          </a:xfrm>
          <a:prstGeom prst="rect">
            <a:avLst/>
          </a:prstGeom>
          <a:noFill/>
          <a:ln w="12700">
            <a:solidFill>
              <a:prstClr val="black"/>
            </a:solidFill>
          </a:ln>
        </p:spPr>
        <p:txBody>
          <a:bodyPr vert="horz" lIns="94030" tIns="47015" rIns="94030" bIns="47015" rtlCol="0" anchor="ctr"/>
          <a:lstStyle/>
          <a:p>
            <a:endParaRPr lang="en-US"/>
          </a:p>
        </p:txBody>
      </p:sp>
      <p:sp>
        <p:nvSpPr>
          <p:cNvPr id="5" name="Notes Placeholder 4"/>
          <p:cNvSpPr>
            <a:spLocks noGrp="1"/>
          </p:cNvSpPr>
          <p:nvPr>
            <p:ph type="body" sz="quarter" idx="3"/>
          </p:nvPr>
        </p:nvSpPr>
        <p:spPr>
          <a:xfrm>
            <a:off x="731520" y="4620583"/>
            <a:ext cx="5852160" cy="3780472"/>
          </a:xfrm>
          <a:prstGeom prst="rect">
            <a:avLst/>
          </a:prstGeom>
        </p:spPr>
        <p:txBody>
          <a:bodyPr vert="horz" lIns="94030" tIns="47015" rIns="94030" bIns="470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62A85E24-DD8E-4994-A476-2FB66E76C85A}"/>
              </a:ext>
            </a:extLst>
          </p:cNvPr>
          <p:cNvSpPr>
            <a:spLocks noGrp="1"/>
          </p:cNvSpPr>
          <p:nvPr>
            <p:ph type="ftr" sz="quarter" idx="4"/>
          </p:nvPr>
        </p:nvSpPr>
        <p:spPr>
          <a:xfrm>
            <a:off x="1" y="9119174"/>
            <a:ext cx="3170583" cy="482027"/>
          </a:xfrm>
          <a:prstGeom prst="rect">
            <a:avLst/>
          </a:prstGeom>
        </p:spPr>
        <p:txBody>
          <a:bodyPr vert="horz" lIns="94837" tIns="47418" rIns="94837" bIns="47418" rtlCol="0" anchor="b"/>
          <a:lstStyle>
            <a:lvl1pPr algn="l">
              <a:defRPr sz="1200"/>
            </a:lvl1pPr>
          </a:lstStyle>
          <a:p>
            <a:r>
              <a:rPr lang="en-US" dirty="0"/>
              <a:t>© 2018 ‐ 2023 Financial Educators Network®</a:t>
            </a:r>
          </a:p>
        </p:txBody>
      </p:sp>
    </p:spTree>
    <p:extLst>
      <p:ext uri="{BB962C8B-B14F-4D97-AF65-F5344CB8AC3E}">
        <p14:creationId xmlns:p14="http://schemas.microsoft.com/office/powerpoint/2010/main" val="22725382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C015AF-93D0-4928-8637-28F149135389}"/>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
        <p:nvSpPr>
          <p:cNvPr id="6" name="Slide Image Placeholder 5">
            <a:extLst>
              <a:ext uri="{FF2B5EF4-FFF2-40B4-BE49-F238E27FC236}">
                <a16:creationId xmlns:a16="http://schemas.microsoft.com/office/drawing/2014/main" id="{218B1EB0-86D4-4FB5-A200-8F9E346F733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E2B5A51-57DD-47EE-85CF-BC40953304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88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is your debt reduction strategy? Both of the following strategies involve choosing what order you pay down debt. Sequential debt ordering means one debt is paid off at a time while minimum payments are made on all others.</a:t>
            </a:r>
          </a:p>
          <a:p>
            <a:endParaRPr lang="en-US" sz="1100" dirty="0"/>
          </a:p>
          <a:p>
            <a:r>
              <a:rPr lang="en-US" sz="1100" b="1" dirty="0"/>
              <a:t>No Strategy:</a:t>
            </a:r>
            <a:r>
              <a:rPr lang="en-US" sz="1100" dirty="0"/>
              <a:t> Minimum payments only.</a:t>
            </a:r>
          </a:p>
          <a:p>
            <a:endParaRPr lang="en-US" sz="1100" b="1" dirty="0"/>
          </a:p>
          <a:p>
            <a:r>
              <a:rPr lang="en-US" sz="1100" b="1" dirty="0"/>
              <a:t>Snowball Method: </a:t>
            </a:r>
            <a:r>
              <a:rPr lang="en-US" sz="1100" dirty="0"/>
              <a:t>Builds motivation by paying off debt in order from smallest to largest.</a:t>
            </a:r>
          </a:p>
          <a:p>
            <a:endParaRPr lang="en-US" sz="1100" b="1" dirty="0"/>
          </a:p>
          <a:p>
            <a:r>
              <a:rPr lang="en-US" sz="1100" b="1" dirty="0"/>
              <a:t>Avalanche Method: </a:t>
            </a:r>
            <a:r>
              <a:rPr lang="en-US" sz="1100" dirty="0"/>
              <a:t>Pay off debt in order of highest to lowest interest rate.</a:t>
            </a:r>
          </a:p>
        </p:txBody>
      </p:sp>
      <p:sp>
        <p:nvSpPr>
          <p:cNvPr id="4" name="Footer Placeholder 3">
            <a:extLst>
              <a:ext uri="{FF2B5EF4-FFF2-40B4-BE49-F238E27FC236}">
                <a16:creationId xmlns:a16="http://schemas.microsoft.com/office/drawing/2014/main" id="{A87736B6-8F24-4E09-93E6-86C013AA5DDE}"/>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45299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am will pay minimum payments only. Miguel and Cindy have a budget of $2,000 a month that they plan to put towards this debt.</a:t>
            </a:r>
          </a:p>
          <a:p>
            <a:endParaRPr lang="en-US" sz="1100" dirty="0"/>
          </a:p>
          <a:p>
            <a:pPr marL="177764" indent="-177764">
              <a:buFont typeface="Arial" panose="020B0604020202020204" pitchFamily="34" charset="0"/>
              <a:buChar char="•"/>
            </a:pPr>
            <a:r>
              <a:rPr lang="en-US" sz="1100" dirty="0"/>
              <a:t>$15,000 credit card debt at 15.99%</a:t>
            </a:r>
          </a:p>
          <a:p>
            <a:pPr marL="177764" indent="-177764">
              <a:buFont typeface="Arial" panose="020B0604020202020204" pitchFamily="34" charset="0"/>
              <a:buChar char="•"/>
            </a:pPr>
            <a:r>
              <a:rPr lang="en-US" sz="1100" dirty="0"/>
              <a:t>$10,000 car loan at 3.5%</a:t>
            </a:r>
          </a:p>
          <a:p>
            <a:pPr marL="177764" indent="-177764">
              <a:buFont typeface="Arial" panose="020B0604020202020204" pitchFamily="34" charset="0"/>
              <a:buChar char="•"/>
            </a:pPr>
            <a:r>
              <a:rPr lang="en-US" sz="1100" dirty="0"/>
              <a:t>$30,000 student loan at 4.5%</a:t>
            </a:r>
          </a:p>
        </p:txBody>
      </p:sp>
      <p:sp>
        <p:nvSpPr>
          <p:cNvPr id="4" name="Footer Placeholder 3">
            <a:extLst>
              <a:ext uri="{FF2B5EF4-FFF2-40B4-BE49-F238E27FC236}">
                <a16:creationId xmlns:a16="http://schemas.microsoft.com/office/drawing/2014/main" id="{5C25CE9B-1ADF-4962-958B-3323BCAE6251}"/>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68129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BF7A13E-635D-44C2-BB4D-F063290C962A}"/>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91443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AF0DFDB-43F1-455A-89A9-479A36839A8F}"/>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795556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the following exercise, let’s pretend you have a fixed monthly income of $5,000. What is the relationship between a fixed income and inflation?</a:t>
            </a:r>
          </a:p>
          <a:p>
            <a:endParaRPr lang="en-US" sz="1100" dirty="0"/>
          </a:p>
          <a:p>
            <a:r>
              <a:rPr lang="en-US" sz="1100" b="1" dirty="0"/>
              <a:t>Purchasing Power, Equivalent Value, and the Power of Inflation</a:t>
            </a:r>
          </a:p>
          <a:p>
            <a:pPr marL="176306" indent="-176306">
              <a:buFont typeface="Arial" panose="020B0604020202020204" pitchFamily="34" charset="0"/>
              <a:buChar char="•"/>
            </a:pPr>
            <a:r>
              <a:rPr lang="en-US" sz="1100" dirty="0"/>
              <a:t>Here are other ways of looking at inflation</a:t>
            </a:r>
          </a:p>
          <a:p>
            <a:pPr marL="176306" indent="-176306">
              <a:buFont typeface="Arial" panose="020B0604020202020204" pitchFamily="34" charset="0"/>
              <a:buChar char="•"/>
            </a:pPr>
            <a:r>
              <a:rPr lang="en-US" sz="1100" dirty="0"/>
              <a:t>These charts reflect a hypothetical 3% annual inflation rate</a:t>
            </a:r>
          </a:p>
          <a:p>
            <a:pPr marL="176306" indent="-176306">
              <a:buFont typeface="Arial" panose="020B0604020202020204" pitchFamily="34" charset="0"/>
              <a:buChar char="•"/>
            </a:pPr>
            <a:r>
              <a:rPr lang="en-US" sz="1100" dirty="0"/>
              <a:t>What would these charts look like at 5% annual inflation? What about 8%?</a:t>
            </a:r>
          </a:p>
          <a:p>
            <a:endParaRPr lang="en-US" sz="1100" dirty="0"/>
          </a:p>
        </p:txBody>
      </p:sp>
      <p:sp>
        <p:nvSpPr>
          <p:cNvPr id="4" name="Footer Placeholder 3">
            <a:extLst>
              <a:ext uri="{FF2B5EF4-FFF2-40B4-BE49-F238E27FC236}">
                <a16:creationId xmlns:a16="http://schemas.microsoft.com/office/drawing/2014/main" id="{4C299F66-E5A0-4944-9B85-5CD0BC412224}"/>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67351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the following exercise, let’s pretend you have a fixed monthly income of $5,000. What is the relationship between a fixed income and inflation?</a:t>
            </a:r>
          </a:p>
          <a:p>
            <a:endParaRPr lang="en-US" sz="1100" dirty="0"/>
          </a:p>
          <a:p>
            <a:r>
              <a:rPr lang="en-US" sz="1100" b="1" dirty="0"/>
              <a:t>Purchasing Power, Equivalent Value, and the Power of Inflation</a:t>
            </a:r>
          </a:p>
          <a:p>
            <a:pPr marL="176306" indent="-176306">
              <a:buFont typeface="Arial" panose="020B0604020202020204" pitchFamily="34" charset="0"/>
              <a:buChar char="•"/>
            </a:pPr>
            <a:r>
              <a:rPr lang="en-US" sz="1100" dirty="0"/>
              <a:t>Here are other ways of looking at inflation</a:t>
            </a:r>
          </a:p>
          <a:p>
            <a:pPr marL="176306" indent="-176306">
              <a:buFont typeface="Arial" panose="020B0604020202020204" pitchFamily="34" charset="0"/>
              <a:buChar char="•"/>
            </a:pPr>
            <a:r>
              <a:rPr lang="en-US" sz="1100" dirty="0"/>
              <a:t>These charts reflect a hypothetical 3% annual inflation rate</a:t>
            </a:r>
          </a:p>
          <a:p>
            <a:pPr marL="176306" indent="-176306">
              <a:buFont typeface="Arial" panose="020B0604020202020204" pitchFamily="34" charset="0"/>
              <a:buChar char="•"/>
            </a:pPr>
            <a:r>
              <a:rPr lang="en-US" sz="1100" dirty="0"/>
              <a:t>What would these charts look like at 5% annual inflation? What about 8%?</a:t>
            </a:r>
          </a:p>
          <a:p>
            <a:endParaRPr lang="en-US" sz="1100" dirty="0"/>
          </a:p>
        </p:txBody>
      </p:sp>
      <p:sp>
        <p:nvSpPr>
          <p:cNvPr id="4" name="Footer Placeholder 3">
            <a:extLst>
              <a:ext uri="{FF2B5EF4-FFF2-40B4-BE49-F238E27FC236}">
                <a16:creationId xmlns:a16="http://schemas.microsoft.com/office/drawing/2014/main" id="{4C299F66-E5A0-4944-9B85-5CD0BC412224}"/>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67351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Inflation compounds. This is an important planning consideration to take into account, especially for anyone retiring on a fixed income. The following table shows how much money would be required to equal one dollar of today’s purchasing power under a number of hypothetical annual inflation scenarios.</a:t>
            </a:r>
          </a:p>
          <a:p>
            <a:endParaRPr lang="en-US" sz="1100" dirty="0"/>
          </a:p>
          <a:p>
            <a:r>
              <a:rPr lang="en-US" sz="1100" b="1" dirty="0"/>
              <a:t>Considering Hypothetical Future Inflation Scenarios</a:t>
            </a:r>
          </a:p>
          <a:p>
            <a:pPr marL="176306" indent="-176306">
              <a:buFont typeface="Arial" panose="020B0604020202020204" pitchFamily="34" charset="0"/>
              <a:buChar char="•"/>
            </a:pPr>
            <a:r>
              <a:rPr lang="en-US" sz="1100" dirty="0"/>
              <a:t>How does the chart illustrate inflation under varying scenarios?</a:t>
            </a:r>
          </a:p>
          <a:p>
            <a:pPr marL="176306" indent="-176306">
              <a:buFont typeface="Arial" panose="020B0604020202020204" pitchFamily="34" charset="0"/>
              <a:buChar char="•"/>
            </a:pPr>
            <a:r>
              <a:rPr lang="en-US" sz="1100" dirty="0"/>
              <a:t>Inflation erodes purchasing power</a:t>
            </a:r>
          </a:p>
          <a:p>
            <a:pPr marL="176306" indent="-176306">
              <a:buFont typeface="Arial" panose="020B0604020202020204" pitchFamily="34" charset="0"/>
              <a:buChar char="•"/>
            </a:pPr>
            <a:r>
              <a:rPr lang="en-US" sz="1100" dirty="0"/>
              <a:t>Inflation is an important consideration for financial planning</a:t>
            </a:r>
          </a:p>
        </p:txBody>
      </p:sp>
      <p:sp>
        <p:nvSpPr>
          <p:cNvPr id="4" name="Footer Placeholder 3">
            <a:extLst>
              <a:ext uri="{FF2B5EF4-FFF2-40B4-BE49-F238E27FC236}">
                <a16:creationId xmlns:a16="http://schemas.microsoft.com/office/drawing/2014/main" id="{715E1928-79DE-47C4-B7EC-9F8851ED356A}"/>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15567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Over time, inflation erodes the purchasing power of your dollars. Historical statistics show that inflation can be volatile and unpredictable. As we age, the types of good and services we consume change as well, meaning that one’s individual spending will rarely track inflation as an overall measure.</a:t>
            </a:r>
          </a:p>
          <a:p>
            <a:endParaRPr lang="en-US" sz="1100" dirty="0"/>
          </a:p>
          <a:p>
            <a:pPr marL="176306" indent="-176306">
              <a:buFont typeface="Arial" panose="020B0604020202020204" pitchFamily="34" charset="0"/>
              <a:buChar char="•"/>
            </a:pPr>
            <a:r>
              <a:rPr lang="en-US" sz="1100" dirty="0"/>
              <a:t>Today’s low inflation doesn’t guarantee a low or even moderate future inflation</a:t>
            </a:r>
          </a:p>
          <a:p>
            <a:pPr marL="176306" indent="-176306">
              <a:buFont typeface="Arial" panose="020B0604020202020204" pitchFamily="34" charset="0"/>
              <a:buChar char="•"/>
            </a:pPr>
            <a:r>
              <a:rPr lang="en-US" sz="1100" dirty="0"/>
              <a:t>Medical, housing, energy, and personal spending may not inflate uniformly</a:t>
            </a:r>
          </a:p>
          <a:p>
            <a:pPr marL="176306" indent="-176306">
              <a:buFont typeface="Arial" panose="020B0604020202020204" pitchFamily="34" charset="0"/>
              <a:buChar char="•"/>
            </a:pPr>
            <a:r>
              <a:rPr lang="en-US" sz="1100" dirty="0"/>
              <a:t>The rate of inflation will not mirror your personal spending or finances</a:t>
            </a:r>
          </a:p>
        </p:txBody>
      </p:sp>
      <p:sp>
        <p:nvSpPr>
          <p:cNvPr id="4" name="Footer Placeholder 3">
            <a:extLst>
              <a:ext uri="{FF2B5EF4-FFF2-40B4-BE49-F238E27FC236}">
                <a16:creationId xmlns:a16="http://schemas.microsoft.com/office/drawing/2014/main" id="{45193C25-2E4B-4322-8E3F-8F2811774BA3}"/>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02168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E6C00ABB-9274-462C-9867-073CE1A9D53C}"/>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047932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2CDD93E7-9462-4E71-8545-3D887AEDA5C1}"/>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6292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D48997A5-6C8E-4CB2-91EA-C15BC3F3C792}"/>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903023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One roadblock faced by many investors is the failure to invest early enough, or on a regular basis. While it is often best to begin as early as possible, it’s never too late to get started.</a:t>
            </a:r>
          </a:p>
          <a:p>
            <a:endParaRPr lang="en-US" sz="1100" dirty="0"/>
          </a:p>
          <a:p>
            <a:r>
              <a:rPr lang="en-US" sz="1100" dirty="0"/>
              <a:t>Time is money. This axiom holds especially true when it comes to leveraging compound interest when investing. Compounding interest uses the power of time and the reinvestment of interest and/or dividends to make an investment grow more quickly. The graphs show the power of compound interest at work.</a:t>
            </a:r>
          </a:p>
        </p:txBody>
      </p:sp>
      <p:sp>
        <p:nvSpPr>
          <p:cNvPr id="4" name="Footer Placeholder 3">
            <a:extLst>
              <a:ext uri="{FF2B5EF4-FFF2-40B4-BE49-F238E27FC236}">
                <a16:creationId xmlns:a16="http://schemas.microsoft.com/office/drawing/2014/main" id="{8F7A0ECB-5DAF-46F0-9FF7-752BA5E344B4}"/>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682983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“I’m afraid of losing my principal investment”</a:t>
            </a:r>
          </a:p>
          <a:p>
            <a:pPr marL="176306" indent="-176306">
              <a:buFont typeface="Arial" panose="020B0604020202020204" pitchFamily="34" charset="0"/>
              <a:buChar char="•"/>
            </a:pPr>
            <a:r>
              <a:rPr lang="en-US" sz="1100" dirty="0"/>
              <a:t>Your risk capacity is a critical consideration for any investment</a:t>
            </a:r>
          </a:p>
          <a:p>
            <a:pPr marL="176306" indent="-176306">
              <a:buFont typeface="Arial" panose="020B0604020202020204" pitchFamily="34" charset="0"/>
              <a:buChar char="•"/>
            </a:pPr>
            <a:r>
              <a:rPr lang="en-US" sz="1100" dirty="0"/>
              <a:t>While all investments carry some risk, certain types put your investment principal at less risk than others</a:t>
            </a:r>
          </a:p>
          <a:p>
            <a:endParaRPr lang="en-US" sz="1100" dirty="0"/>
          </a:p>
          <a:p>
            <a:r>
              <a:rPr lang="en-US" sz="1100" b="1" dirty="0"/>
              <a:t>“What if I don’t have enough liquidity and lose my job or face a medical issue or other unplanned emergency?”</a:t>
            </a:r>
          </a:p>
          <a:p>
            <a:pPr marL="176306" indent="-176306">
              <a:buFont typeface="Arial" panose="020B0604020202020204" pitchFamily="34" charset="0"/>
              <a:buChar char="•"/>
            </a:pPr>
            <a:r>
              <a:rPr lang="en-US" sz="1100" dirty="0"/>
              <a:t>Does your financial plan set aside enough funds to cover an emergency?</a:t>
            </a:r>
          </a:p>
          <a:p>
            <a:pPr marL="176306" indent="-176306">
              <a:buFont typeface="Arial" panose="020B0604020202020204" pitchFamily="34" charset="0"/>
              <a:buChar char="•"/>
            </a:pPr>
            <a:r>
              <a:rPr lang="en-US" sz="1100" dirty="0"/>
              <a:t>Is your portfolio properly diversified to include shorter-term liquid investments that are less vulnerable to market downturns?</a:t>
            </a:r>
          </a:p>
          <a:p>
            <a:pPr marL="176306" indent="-176306">
              <a:buFont typeface="Arial" panose="020B0604020202020204" pitchFamily="34" charset="0"/>
              <a:buChar char="•"/>
            </a:pPr>
            <a:endParaRPr lang="en-US" sz="1100" dirty="0"/>
          </a:p>
          <a:p>
            <a:r>
              <a:rPr lang="en-US" sz="1100" b="1" dirty="0"/>
              <a:t>“I’ve heard stories about financial scams and fraud”</a:t>
            </a:r>
          </a:p>
          <a:p>
            <a:pPr marL="176306" indent="-176306">
              <a:buFont typeface="Arial" panose="020B0604020202020204" pitchFamily="34" charset="0"/>
              <a:buChar char="•"/>
            </a:pPr>
            <a:r>
              <a:rPr lang="en-US" sz="1100" dirty="0"/>
              <a:t>Through devastating, financial fraud accounts for a very small portion of the overall financial system</a:t>
            </a:r>
          </a:p>
          <a:p>
            <a:pPr marL="176306" indent="-176306">
              <a:buFont typeface="Arial" panose="020B0604020202020204" pitchFamily="34" charset="0"/>
              <a:buChar char="•"/>
            </a:pPr>
            <a:r>
              <a:rPr lang="en-US" sz="1100" dirty="0"/>
              <a:t>You may consider conventional investments with audited financial statements, disclosure obligations, and strong regulatory oversight</a:t>
            </a:r>
          </a:p>
          <a:p>
            <a:endParaRPr lang="en-US" sz="1100" dirty="0"/>
          </a:p>
        </p:txBody>
      </p:sp>
      <p:sp>
        <p:nvSpPr>
          <p:cNvPr id="4" name="Footer Placeholder 3">
            <a:extLst>
              <a:ext uri="{FF2B5EF4-FFF2-40B4-BE49-F238E27FC236}">
                <a16:creationId xmlns:a16="http://schemas.microsoft.com/office/drawing/2014/main" id="{4A986969-BF22-4B66-9A4C-75C6E6C448CB}"/>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96012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 feel overwhelmed by all the financial terminology and available strategies”</a:t>
            </a:r>
          </a:p>
          <a:p>
            <a:pPr marL="176306" indent="-176306">
              <a:buFont typeface="Arial" panose="020B0604020202020204" pitchFamily="34" charset="0"/>
              <a:buChar char="•"/>
            </a:pPr>
            <a:r>
              <a:rPr lang="en-US" sz="1100" dirty="0"/>
              <a:t>Start with your objectives, time horizon, and risk profile</a:t>
            </a:r>
          </a:p>
          <a:p>
            <a:pPr marL="176306" indent="-176306">
              <a:buFont typeface="Arial" panose="020B0604020202020204" pitchFamily="34" charset="0"/>
              <a:buChar char="•"/>
            </a:pPr>
            <a:r>
              <a:rPr lang="en-US" sz="1100" dirty="0"/>
              <a:t>This course can help you identify unknowns for future research and create a foundation for financial decision-making</a:t>
            </a:r>
          </a:p>
          <a:p>
            <a:pPr marL="176306" indent="-176306">
              <a:buFont typeface="Arial" panose="020B0604020202020204" pitchFamily="34" charset="0"/>
              <a:buChar char="•"/>
            </a:pPr>
            <a:endParaRPr lang="en-US" sz="1100" dirty="0"/>
          </a:p>
          <a:p>
            <a:r>
              <a:rPr lang="en-US" sz="1100" b="1" dirty="0"/>
              <a:t>“What if I time the market wrong?”</a:t>
            </a:r>
          </a:p>
          <a:p>
            <a:pPr marL="176306" indent="-176306">
              <a:buFont typeface="Arial" panose="020B0604020202020204" pitchFamily="34" charset="0"/>
              <a:buChar char="•"/>
            </a:pPr>
            <a:r>
              <a:rPr lang="en-US" sz="1100" dirty="0"/>
              <a:t>Making one lump investment, even diversified, may not be the most effective strategy if you have market timing concerns</a:t>
            </a:r>
          </a:p>
          <a:p>
            <a:pPr marL="176306" indent="-176306">
              <a:buFont typeface="Arial" panose="020B0604020202020204" pitchFamily="34" charset="0"/>
              <a:buChar char="•"/>
            </a:pPr>
            <a:r>
              <a:rPr lang="en-US" sz="1100" dirty="0"/>
              <a:t>Many investors choose to invest in regular installments, potentially mitigating some timing risks</a:t>
            </a:r>
            <a:endParaRPr lang="en-US" sz="1100" b="1" dirty="0"/>
          </a:p>
          <a:p>
            <a:endParaRPr lang="en-US" sz="1100" b="1" dirty="0"/>
          </a:p>
          <a:p>
            <a:r>
              <a:rPr lang="en-US" sz="1100" b="1" dirty="0"/>
              <a:t>“I don’t trust financial professionals”</a:t>
            </a:r>
          </a:p>
          <a:p>
            <a:pPr marL="176306" indent="-176306">
              <a:buFont typeface="Arial" panose="020B0604020202020204" pitchFamily="34" charset="0"/>
              <a:buChar char="•"/>
            </a:pPr>
            <a:r>
              <a:rPr lang="en-US" sz="1100" dirty="0"/>
              <a:t>Not all financial professionals are the same! Make sure you do your due diligence before working with one.</a:t>
            </a:r>
          </a:p>
          <a:p>
            <a:pPr marL="176306" indent="-176306">
              <a:buFont typeface="Arial" panose="020B0604020202020204" pitchFamily="34" charset="0"/>
              <a:buChar char="•"/>
            </a:pPr>
            <a:r>
              <a:rPr lang="en-US" sz="1100" dirty="0"/>
              <a:t>You can check their background with FINRA’s </a:t>
            </a:r>
            <a:r>
              <a:rPr lang="en-US" sz="1100" dirty="0" err="1"/>
              <a:t>BrokerCheck</a:t>
            </a:r>
            <a:endParaRPr lang="en-US" sz="1100" dirty="0"/>
          </a:p>
          <a:p>
            <a:pPr marL="176306" indent="-176306">
              <a:buFont typeface="Arial" panose="020B0604020202020204" pitchFamily="34" charset="0"/>
              <a:buChar char="•"/>
            </a:pPr>
            <a:r>
              <a:rPr lang="en-US" sz="1100" dirty="0"/>
              <a:t>Do you understand their business model? Do they receive fees, commissions, do they take a portion of assets under management?</a:t>
            </a:r>
          </a:p>
        </p:txBody>
      </p:sp>
      <p:sp>
        <p:nvSpPr>
          <p:cNvPr id="4" name="Footer Placeholder 3">
            <a:extLst>
              <a:ext uri="{FF2B5EF4-FFF2-40B4-BE49-F238E27FC236}">
                <a16:creationId xmlns:a16="http://schemas.microsoft.com/office/drawing/2014/main" id="{0989F8A8-C431-4920-BD6E-EC6B0560A583}"/>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09506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Tax Deductible/Deferred vs. Taxable Accumulation</a:t>
            </a:r>
          </a:p>
          <a:p>
            <a:r>
              <a:rPr lang="en-US" sz="1100" dirty="0"/>
              <a:t>Due to the effect of compounding interest, tax-deferred investments may grow more quickly. Let’s examine the benefits of investing with an IRA with the following example:</a:t>
            </a:r>
          </a:p>
          <a:p>
            <a:pPr marL="176306" indent="-176306">
              <a:buFont typeface="Arial" panose="020B0604020202020204" pitchFamily="34" charset="0"/>
              <a:buChar char="•"/>
            </a:pPr>
            <a:r>
              <a:rPr lang="en-US" sz="1100" dirty="0"/>
              <a:t>$6,000 initial investment and $6,000 per year over 15 years</a:t>
            </a:r>
          </a:p>
          <a:p>
            <a:pPr marL="176306" indent="-176306">
              <a:buFont typeface="Arial" panose="020B0604020202020204" pitchFamily="34" charset="0"/>
              <a:buChar char="•"/>
            </a:pPr>
            <a:r>
              <a:rPr lang="en-US" sz="1100" dirty="0"/>
              <a:t>24% federal income tax bracket</a:t>
            </a:r>
          </a:p>
          <a:p>
            <a:pPr marL="176306" indent="-176306">
              <a:buFont typeface="Arial" panose="020B0604020202020204" pitchFamily="34" charset="0"/>
              <a:buChar char="•"/>
            </a:pPr>
            <a:r>
              <a:rPr lang="en-US" sz="1100" dirty="0"/>
              <a:t>Net after-tax annual contribution of $4,560 (for taxable account)</a:t>
            </a:r>
          </a:p>
          <a:p>
            <a:pPr marL="176306" indent="-176306">
              <a:buFont typeface="Arial" panose="020B0604020202020204" pitchFamily="34" charset="0"/>
              <a:buChar char="•"/>
            </a:pPr>
            <a:r>
              <a:rPr lang="en-US" sz="1100" dirty="0"/>
              <a:t>15% tax on qualified dividends and capital gains</a:t>
            </a:r>
          </a:p>
          <a:p>
            <a:pPr marL="176306" indent="-176306">
              <a:buFont typeface="Arial" panose="020B0604020202020204" pitchFamily="34" charset="0"/>
              <a:buChar char="•"/>
            </a:pPr>
            <a:r>
              <a:rPr lang="en-US" sz="1100" dirty="0"/>
              <a:t>Pre-tax return of 8%</a:t>
            </a:r>
          </a:p>
          <a:p>
            <a:pPr marL="176306" indent="-176306">
              <a:buFont typeface="Arial" panose="020B0604020202020204" pitchFamily="34" charset="0"/>
              <a:buChar char="•"/>
            </a:pPr>
            <a:r>
              <a:rPr lang="en-US" sz="1100" dirty="0"/>
              <a:t>Net after-tax return of 6.8% for taxable account</a:t>
            </a:r>
          </a:p>
          <a:p>
            <a:pPr marL="176306" indent="-176306">
              <a:buFont typeface="Arial" panose="020B0604020202020204" pitchFamily="34" charset="0"/>
              <a:buChar char="•"/>
            </a:pPr>
            <a:r>
              <a:rPr lang="en-US" sz="1100" dirty="0"/>
              <a:t>State/local taxes not considered</a:t>
            </a:r>
          </a:p>
          <a:p>
            <a:pPr marL="176306" indent="-176306">
              <a:buFont typeface="Arial" panose="020B0604020202020204" pitchFamily="34" charset="0"/>
              <a:buChar char="•"/>
            </a:pPr>
            <a:endParaRPr lang="en-US" sz="1100" dirty="0"/>
          </a:p>
          <a:p>
            <a:r>
              <a:rPr lang="en-US" sz="1100" dirty="0"/>
              <a:t>In a taxable account, realized capital losses may potentially be used to offset realized capital gains, offset earned income, reduce your taxable income, or offset realized gains in future years (all subject to restrictions). This may provide a relative advantage of the taxable versus the tax-deferred account. Lower capital gains or dividend tax rates would make the return for the taxable account more favorable. Withdrawals from a tax-deferred account funded with tax-deductible contributions are subject to ordinary income tax rates on contributions and earnings. Withdrawals from a tax-deferred account funded with nondeductible contributions are only subject to ordinary income tax rates on the earnings. Withdrawals from a tax-deferred account prior to age 59 ½ may incur a 10% penalty. </a:t>
            </a:r>
          </a:p>
        </p:txBody>
      </p:sp>
      <p:sp>
        <p:nvSpPr>
          <p:cNvPr id="4" name="Footer Placeholder 3">
            <a:extLst>
              <a:ext uri="{FF2B5EF4-FFF2-40B4-BE49-F238E27FC236}">
                <a16:creationId xmlns:a16="http://schemas.microsoft.com/office/drawing/2014/main" id="{2CDF5D39-020A-493C-9B4D-E88DA4D67470}"/>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570927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hypothetical example on the previous page is provided for illustrative purposes only and is not a guarantee of future performance. Changes in tax rates and tax treatment of investment earnings may impact the comparative results. You should consider your personal investment horizon and income tax bracket, both current and anticipated when making an investment decision as these may further impact the results of the comparison. </a:t>
            </a:r>
          </a:p>
        </p:txBody>
      </p:sp>
      <p:sp>
        <p:nvSpPr>
          <p:cNvPr id="4" name="Footer Placeholder 3">
            <a:extLst>
              <a:ext uri="{FF2B5EF4-FFF2-40B4-BE49-F238E27FC236}">
                <a16:creationId xmlns:a16="http://schemas.microsoft.com/office/drawing/2014/main" id="{29B78152-42A4-43FC-98A2-DD5138888614}"/>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66024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D0D4D703-312F-4997-9C69-97F29D1F2E88}"/>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632094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140A42A-F446-4EC5-AE38-D2152875C504}"/>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944133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Marginal tax rates can be a confusing concept. As a result, many people assume their tax bracket applies to the whole of their income. Let’s take a moment to look beyond your tax bracket and think about how much money you’re actually paying in taxes.</a:t>
            </a:r>
          </a:p>
          <a:p>
            <a:endParaRPr lang="en-US" sz="1100" dirty="0"/>
          </a:p>
          <a:p>
            <a:r>
              <a:rPr lang="en-US" sz="1100" dirty="0"/>
              <a:t>Maria earned $100,000 in 2023 and files as single and takes the $13,850 standard deduction. She's in the 24% tax bracket. How would she estimate her marginal tax rate?</a:t>
            </a:r>
          </a:p>
        </p:txBody>
      </p:sp>
      <p:sp>
        <p:nvSpPr>
          <p:cNvPr id="4" name="Footer Placeholder 3">
            <a:extLst>
              <a:ext uri="{FF2B5EF4-FFF2-40B4-BE49-F238E27FC236}">
                <a16:creationId xmlns:a16="http://schemas.microsoft.com/office/drawing/2014/main" id="{8AEC8E83-F323-49F4-A3C6-9E7D725DB5EC}"/>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182101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Participate in your Employer-Sponsored Retirement Plan</a:t>
            </a:r>
          </a:p>
          <a:p>
            <a:pPr marL="176306" indent="-176306">
              <a:buFont typeface="Arial" panose="020B0604020202020204" pitchFamily="34" charset="0"/>
              <a:buChar char="•"/>
            </a:pPr>
            <a:r>
              <a:rPr lang="en-US" sz="1100" dirty="0"/>
              <a:t>Contributions to many ESRPs are pre-tax and reduce your taxable income</a:t>
            </a:r>
          </a:p>
          <a:p>
            <a:pPr marL="176306" indent="-176306">
              <a:buFont typeface="Arial" panose="020B0604020202020204" pitchFamily="34" charset="0"/>
              <a:buChar char="•"/>
            </a:pPr>
            <a:r>
              <a:rPr lang="en-US" sz="1100" dirty="0"/>
              <a:t>Long-term tax benefits of tax-deferred principal and earnings growth</a:t>
            </a:r>
          </a:p>
          <a:p>
            <a:endParaRPr lang="en-US" sz="1100" dirty="0"/>
          </a:p>
          <a:p>
            <a:r>
              <a:rPr lang="en-US" sz="1100" b="1" dirty="0"/>
              <a:t>Use capital loss rules to your advantage</a:t>
            </a:r>
          </a:p>
          <a:p>
            <a:pPr marL="176306" indent="-176306">
              <a:buFont typeface="Arial" panose="020B0604020202020204" pitchFamily="34" charset="0"/>
              <a:buChar char="•"/>
            </a:pPr>
            <a:r>
              <a:rPr lang="en-US" sz="1100" dirty="0"/>
              <a:t>If capital losses exceed capital gains in a tax year, use up to $3,000 in losses to offset earned income or qualified dividends</a:t>
            </a:r>
          </a:p>
          <a:p>
            <a:pPr marL="176306" indent="-176306">
              <a:buFont typeface="Arial" panose="020B0604020202020204" pitchFamily="34" charset="0"/>
              <a:buChar char="•"/>
            </a:pPr>
            <a:r>
              <a:rPr lang="en-US" sz="1100" dirty="0"/>
              <a:t>Losses above $3,000 can be carried forward to offset gains in future years</a:t>
            </a:r>
          </a:p>
        </p:txBody>
      </p:sp>
      <p:sp>
        <p:nvSpPr>
          <p:cNvPr id="4" name="Footer Placeholder 3">
            <a:extLst>
              <a:ext uri="{FF2B5EF4-FFF2-40B4-BE49-F238E27FC236}">
                <a16:creationId xmlns:a16="http://schemas.microsoft.com/office/drawing/2014/main" id="{BB5D0132-47A3-4486-929A-2FADB6400865}"/>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613260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Contribute to a Traditional IRA</a:t>
            </a:r>
          </a:p>
          <a:p>
            <a:pPr marL="176306" indent="-176306">
              <a:buFont typeface="Arial" panose="020B0604020202020204" pitchFamily="34" charset="0"/>
              <a:buChar char="•"/>
            </a:pPr>
            <a:r>
              <a:rPr lang="en-US" sz="1100" dirty="0"/>
              <a:t>Long-term tax benefits of tax-deferred principal and earnings growth</a:t>
            </a:r>
          </a:p>
          <a:p>
            <a:pPr marL="176306" indent="-176306">
              <a:buFont typeface="Arial" panose="020B0604020202020204" pitchFamily="34" charset="0"/>
              <a:buChar char="•"/>
            </a:pPr>
            <a:endParaRPr lang="en-US" sz="1100" dirty="0"/>
          </a:p>
          <a:p>
            <a:r>
              <a:rPr lang="en-US" sz="1100" b="1" dirty="0"/>
              <a:t>Contribute to Flexible Spending Accounts</a:t>
            </a:r>
          </a:p>
          <a:p>
            <a:pPr marL="176306" indent="-176306">
              <a:buFont typeface="Arial" panose="020B0604020202020204" pitchFamily="34" charset="0"/>
              <a:buChar char="•"/>
            </a:pPr>
            <a:r>
              <a:rPr lang="en-US" sz="1100" dirty="0"/>
              <a:t>Set aside pre-tax dollars for qualified health care expenses</a:t>
            </a:r>
          </a:p>
          <a:p>
            <a:pPr marL="176306" indent="-176306">
              <a:buFont typeface="Arial" panose="020B0604020202020204" pitchFamily="34" charset="0"/>
              <a:buChar char="•"/>
            </a:pPr>
            <a:r>
              <a:rPr lang="en-US" sz="1100" dirty="0"/>
              <a:t>Plan carefully; some funds may have contribution and carryover limits</a:t>
            </a:r>
          </a:p>
        </p:txBody>
      </p:sp>
      <p:sp>
        <p:nvSpPr>
          <p:cNvPr id="4" name="Footer Placeholder 3">
            <a:extLst>
              <a:ext uri="{FF2B5EF4-FFF2-40B4-BE49-F238E27FC236}">
                <a16:creationId xmlns:a16="http://schemas.microsoft.com/office/drawing/2014/main" id="{6254BAB6-CAF4-4F16-8E75-37CFC5748ED8}"/>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55132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057DC186-9FE1-449E-AB82-913FA336188C}"/>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72918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Take advantage of adjustments, deferrals, and credits</a:t>
            </a:r>
          </a:p>
          <a:p>
            <a:r>
              <a:rPr lang="en-US" sz="1100" b="0" dirty="0"/>
              <a:t>May include student loan interest, child/dependent care expenses, adoption, foreign taxes and more.</a:t>
            </a:r>
            <a:r>
              <a:rPr lang="en-US" sz="1100" b="0" baseline="30000" dirty="0"/>
              <a:t>2</a:t>
            </a:r>
            <a:endParaRPr lang="en-US" sz="1100" b="0" dirty="0"/>
          </a:p>
          <a:p>
            <a:pPr marL="177764" indent="-177764">
              <a:buFont typeface="Arial" panose="020B0604020202020204" pitchFamily="34" charset="0"/>
              <a:buChar char="•"/>
            </a:pPr>
            <a:r>
              <a:rPr lang="en-US" sz="1100" dirty="0"/>
              <a:t>Earned Income Tax Credit (EITC): Up to $7,430</a:t>
            </a:r>
          </a:p>
          <a:p>
            <a:pPr marL="177764" indent="-177764">
              <a:buFont typeface="Arial" panose="020B0604020202020204" pitchFamily="34" charset="0"/>
              <a:buChar char="•"/>
            </a:pPr>
            <a:r>
              <a:rPr lang="en-US" sz="1100" dirty="0"/>
              <a:t>Child and Dependent Care Credit: Up to $6,000</a:t>
            </a:r>
            <a:r>
              <a:rPr lang="en-US" sz="1100" baseline="30000" dirty="0"/>
              <a:t>3</a:t>
            </a:r>
            <a:endParaRPr lang="en-US" sz="1100" dirty="0"/>
          </a:p>
          <a:p>
            <a:pPr marL="177764" indent="-177764">
              <a:buFont typeface="Arial" panose="020B0604020202020204" pitchFamily="34" charset="0"/>
              <a:buChar char="•"/>
            </a:pPr>
            <a:r>
              <a:rPr lang="en-US" sz="1100" dirty="0"/>
              <a:t>Adoption Credit: Up to $15,950</a:t>
            </a:r>
          </a:p>
          <a:p>
            <a:pPr marL="177764" indent="-177764">
              <a:buFont typeface="Arial" panose="020B0604020202020204" pitchFamily="34" charset="0"/>
              <a:buChar char="•"/>
            </a:pPr>
            <a:r>
              <a:rPr lang="en-US" sz="1100" dirty="0"/>
              <a:t>American Opportunity Tax Credit: Up to $2,500</a:t>
            </a:r>
            <a:r>
              <a:rPr lang="en-US" sz="1100" baseline="30000" dirty="0"/>
              <a:t>4</a:t>
            </a:r>
          </a:p>
          <a:p>
            <a:pPr marL="177764" indent="-177764">
              <a:buFont typeface="Arial" panose="020B0604020202020204" pitchFamily="34" charset="0"/>
              <a:buChar char="•"/>
            </a:pPr>
            <a:r>
              <a:rPr lang="en-US" sz="1100" baseline="0" dirty="0"/>
              <a:t>Lifetime Learning Credit: Up to $2,000</a:t>
            </a:r>
            <a:r>
              <a:rPr lang="en-US" sz="1100" baseline="30000" dirty="0"/>
              <a:t>4</a:t>
            </a:r>
            <a:endParaRPr lang="en-US" sz="1100" baseline="0" dirty="0"/>
          </a:p>
          <a:p>
            <a:pPr marL="177764" indent="-177764">
              <a:buFont typeface="Arial" panose="020B0604020202020204" pitchFamily="34" charset="0"/>
              <a:buChar char="•"/>
            </a:pPr>
            <a:r>
              <a:rPr lang="en-US" sz="1100" dirty="0"/>
              <a:t>Student Loan Interest Deduction: Up to $2,500</a:t>
            </a:r>
            <a:r>
              <a:rPr lang="en-US" sz="1100" baseline="30000" dirty="0"/>
              <a:t>5</a:t>
            </a:r>
            <a:endParaRPr lang="en-US" sz="1100" dirty="0"/>
          </a:p>
          <a:p>
            <a:pPr marL="177764" indent="-177764">
              <a:buFont typeface="Arial" panose="020B0604020202020204" pitchFamily="34" charset="0"/>
              <a:buChar char="•"/>
            </a:pPr>
            <a:r>
              <a:rPr lang="en-US" sz="1100" dirty="0"/>
              <a:t>Transportation and Parking Benefits: Up to $300/</a:t>
            </a:r>
            <a:r>
              <a:rPr lang="en-US" sz="1100" dirty="0" err="1"/>
              <a:t>mo</a:t>
            </a:r>
            <a:endParaRPr lang="en-US" sz="1100" dirty="0"/>
          </a:p>
          <a:p>
            <a:pPr marL="177764" indent="-177764">
              <a:buFont typeface="Arial" panose="020B0604020202020204" pitchFamily="34" charset="0"/>
              <a:buChar char="•"/>
            </a:pPr>
            <a:r>
              <a:rPr lang="en-US" sz="1100" dirty="0"/>
              <a:t>Medical Savings Accounts</a:t>
            </a:r>
          </a:p>
          <a:p>
            <a:pPr marL="177764" indent="-177764">
              <a:buFont typeface="Arial" panose="020B0604020202020204" pitchFamily="34" charset="0"/>
              <a:buChar char="•"/>
            </a:pPr>
            <a:r>
              <a:rPr lang="en-US" sz="1100" dirty="0"/>
              <a:t>Business meal and beverage expenses</a:t>
            </a:r>
          </a:p>
          <a:p>
            <a:pPr marL="177764" indent="-177764">
              <a:buFont typeface="Arial" panose="020B0604020202020204" pitchFamily="34" charset="0"/>
              <a:buChar char="•"/>
            </a:pPr>
            <a:endParaRPr lang="en-US" sz="1100" dirty="0"/>
          </a:p>
          <a:p>
            <a:pPr marL="0" indent="0">
              <a:buFont typeface="Arial" panose="020B0604020202020204" pitchFamily="34" charset="0"/>
              <a:buNone/>
            </a:pPr>
            <a:r>
              <a:rPr lang="en-US" sz="1100" baseline="30000" dirty="0"/>
              <a:t>2 </a:t>
            </a:r>
            <a:r>
              <a:rPr lang="en-US" sz="1100" baseline="0" dirty="0"/>
              <a:t>2023 amounts</a:t>
            </a:r>
          </a:p>
          <a:p>
            <a:pPr marL="0" indent="0">
              <a:buFont typeface="Arial" panose="020B0604020202020204" pitchFamily="34" charset="0"/>
              <a:buNone/>
            </a:pPr>
            <a:r>
              <a:rPr lang="en-US" sz="1100" baseline="30000" dirty="0"/>
              <a:t>3 </a:t>
            </a:r>
            <a:r>
              <a:rPr lang="en-US" sz="1100" baseline="0" dirty="0"/>
              <a:t>$3,000 per qualifying child or individual. The amount of the credit is a percentage of the amount of work-related expenses paid to a provider for care and depends on your adjusted gross income. Source: Topic No. 602 Child and Dependent Care Credit, Internal Revenue Service</a:t>
            </a:r>
          </a:p>
          <a:p>
            <a:pPr marL="0" indent="0">
              <a:buFont typeface="Arial" panose="020B0604020202020204" pitchFamily="34" charset="0"/>
              <a:buNone/>
            </a:pPr>
            <a:r>
              <a:rPr lang="en-US" sz="1100" baseline="30000" dirty="0"/>
              <a:t>4 </a:t>
            </a:r>
            <a:r>
              <a:rPr lang="en-US" sz="1100" baseline="0" dirty="0"/>
              <a:t>The American Opportunity Tax Credit (AOTC) benefit is per eligible student and the Lifetime Learning Credit (LLC) is per return. You may not claim the AOTC and LLC based on the same qualified education expenses or for the same student. Benefits may be phased out based on adjusted gross income. Consult your tax advisor about your specific situation. </a:t>
            </a:r>
          </a:p>
          <a:p>
            <a:pPr marL="0" indent="0">
              <a:buFont typeface="Arial" panose="020B0604020202020204" pitchFamily="34" charset="0"/>
              <a:buNone/>
            </a:pPr>
            <a:r>
              <a:rPr lang="en-US" sz="1100" baseline="30000" dirty="0"/>
              <a:t>5 </a:t>
            </a:r>
            <a:r>
              <a:rPr lang="en-US" sz="1100" baseline="0" dirty="0"/>
              <a:t>The $2,500 maximum deduction for interest paid on qualified education for taxpayers is gradually reduced and eventually eliminated by phaseout when your modified adjusted gross income amount reached the annual limit for your filing status. Source: Topic No. 456 Student Loan Interest Deduction, Internal Revenue Service. </a:t>
            </a:r>
            <a:endParaRPr lang="en-US" sz="1100" baseline="30000" dirty="0"/>
          </a:p>
        </p:txBody>
      </p:sp>
      <p:sp>
        <p:nvSpPr>
          <p:cNvPr id="4" name="Footer Placeholder 3">
            <a:extLst>
              <a:ext uri="{FF2B5EF4-FFF2-40B4-BE49-F238E27FC236}">
                <a16:creationId xmlns:a16="http://schemas.microsoft.com/office/drawing/2014/main" id="{07C84EEC-9135-47B1-8E73-1E7A9680889B}"/>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414569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Itemize Tax Deductions</a:t>
            </a:r>
          </a:p>
          <a:p>
            <a:pPr marL="176306" indent="-176306">
              <a:buFont typeface="Arial" panose="020B0604020202020204" pitchFamily="34" charset="0"/>
              <a:buChar char="•"/>
            </a:pPr>
            <a:r>
              <a:rPr lang="en-US" sz="1100" dirty="0"/>
              <a:t>Consider tracking spending and itemizing deductions instead of taking the standard deduction</a:t>
            </a:r>
          </a:p>
          <a:p>
            <a:pPr marL="176306" indent="-176306">
              <a:buFont typeface="Arial" panose="020B0604020202020204" pitchFamily="34" charset="0"/>
              <a:buChar char="•"/>
            </a:pPr>
            <a:r>
              <a:rPr lang="en-US" sz="1100" dirty="0"/>
              <a:t>Itemizable expenses may include mortgage interest, property taxes, state/local income taxes, sales taxes, medical/dental expenses, charitable contributions, losses, and others</a:t>
            </a:r>
          </a:p>
        </p:txBody>
      </p:sp>
      <p:sp>
        <p:nvSpPr>
          <p:cNvPr id="4" name="Footer Placeholder 3">
            <a:extLst>
              <a:ext uri="{FF2B5EF4-FFF2-40B4-BE49-F238E27FC236}">
                <a16:creationId xmlns:a16="http://schemas.microsoft.com/office/drawing/2014/main" id="{FDE7A73B-FD9C-4D06-9594-6AEE036B43F3}"/>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892778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Consolidate deductible expenses</a:t>
            </a:r>
          </a:p>
          <a:p>
            <a:pPr marL="176306" indent="-176306">
              <a:buFont typeface="Arial" panose="020B0604020202020204" pitchFamily="34" charset="0"/>
              <a:buChar char="•"/>
            </a:pPr>
            <a:r>
              <a:rPr lang="en-US" sz="1100" dirty="0"/>
              <a:t>Consider tax liability in 2-year cycles</a:t>
            </a:r>
          </a:p>
          <a:p>
            <a:pPr marL="176306" indent="-176306">
              <a:buFont typeface="Arial" panose="020B0604020202020204" pitchFamily="34" charset="0"/>
              <a:buChar char="•"/>
            </a:pPr>
            <a:r>
              <a:rPr lang="en-US" sz="1100" dirty="0"/>
              <a:t>Perform non-essential medical or dental work for the same calendar year</a:t>
            </a:r>
          </a:p>
          <a:p>
            <a:pPr marL="176306" indent="-176306">
              <a:buFont typeface="Arial" panose="020B0604020202020204" pitchFamily="34" charset="0"/>
              <a:buChar char="•"/>
            </a:pPr>
            <a:r>
              <a:rPr lang="en-US" sz="1100" dirty="0"/>
              <a:t>Give next years’ charitable contribution at the end of the current year</a:t>
            </a:r>
          </a:p>
          <a:p>
            <a:pPr marL="176306" indent="-176306">
              <a:buFont typeface="Arial" panose="020B0604020202020204" pitchFamily="34" charset="0"/>
              <a:buChar char="•"/>
            </a:pPr>
            <a:r>
              <a:rPr lang="en-US" sz="1100" dirty="0"/>
              <a:t>Make your mortgage payment for January in the prior year</a:t>
            </a:r>
          </a:p>
          <a:p>
            <a:pPr marL="176306" indent="-176306">
              <a:buFont typeface="Arial" panose="020B0604020202020204" pitchFamily="34" charset="0"/>
              <a:buChar char="•"/>
            </a:pPr>
            <a:r>
              <a:rPr lang="en-US" sz="1100" dirty="0"/>
              <a:t>Prepay estimated state income tax balance instead of waiting for April</a:t>
            </a:r>
          </a:p>
          <a:p>
            <a:endParaRPr lang="en-US" sz="1100" dirty="0"/>
          </a:p>
        </p:txBody>
      </p:sp>
      <p:sp>
        <p:nvSpPr>
          <p:cNvPr id="4" name="Footer Placeholder 3">
            <a:extLst>
              <a:ext uri="{FF2B5EF4-FFF2-40B4-BE49-F238E27FC236}">
                <a16:creationId xmlns:a16="http://schemas.microsoft.com/office/drawing/2014/main" id="{8084FE4A-160E-441E-B462-CA4DFF915ADD}"/>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254134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Know when to convert your IRA</a:t>
            </a:r>
          </a:p>
          <a:p>
            <a:pPr marL="176306" indent="-176306">
              <a:buFont typeface="Arial" panose="020B0604020202020204" pitchFamily="34" charset="0"/>
              <a:buChar char="•"/>
            </a:pPr>
            <a:r>
              <a:rPr lang="en-US" sz="1100" dirty="0"/>
              <a:t>Converting some or all of an IRA to a Roth IRA at the right time can save on taxes in the following circumstances:</a:t>
            </a:r>
          </a:p>
          <a:p>
            <a:pPr marL="646454" lvl="1" indent="-176306">
              <a:buFont typeface="Arial" panose="020B0604020202020204" pitchFamily="34" charset="0"/>
              <a:buChar char="•"/>
            </a:pPr>
            <a:r>
              <a:rPr lang="en-US" sz="1100" dirty="0"/>
              <a:t>More itemized deductions than you can use to lower your liability</a:t>
            </a:r>
          </a:p>
          <a:p>
            <a:pPr marL="646454" lvl="1" indent="-176306">
              <a:buFont typeface="Arial" panose="020B0604020202020204" pitchFamily="34" charset="0"/>
              <a:buChar char="•"/>
            </a:pPr>
            <a:r>
              <a:rPr lang="en-US" sz="1100" dirty="0"/>
              <a:t>You’re in a “low-earning” year due to job, sabbatical or other reason</a:t>
            </a:r>
          </a:p>
          <a:p>
            <a:pPr marL="646454" lvl="1" indent="-176306">
              <a:buFont typeface="Arial" panose="020B0604020202020204" pitchFamily="34" charset="0"/>
              <a:buChar char="•"/>
            </a:pPr>
            <a:r>
              <a:rPr lang="en-US" sz="1100" dirty="0"/>
              <a:t>You have the opportunity to “top off ” an advantageous tax rate</a:t>
            </a:r>
          </a:p>
        </p:txBody>
      </p:sp>
      <p:sp>
        <p:nvSpPr>
          <p:cNvPr id="4" name="Footer Placeholder 3">
            <a:extLst>
              <a:ext uri="{FF2B5EF4-FFF2-40B4-BE49-F238E27FC236}">
                <a16:creationId xmlns:a16="http://schemas.microsoft.com/office/drawing/2014/main" id="{4BA90C3C-922F-454B-A67E-8925B5156FA7}"/>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915111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Use tax-advantaged accounts for active trading</a:t>
            </a:r>
          </a:p>
          <a:p>
            <a:pPr marL="176306" indent="-176306">
              <a:buFont typeface="Arial" panose="020B0604020202020204" pitchFamily="34" charset="0"/>
              <a:buChar char="•"/>
            </a:pPr>
            <a:r>
              <a:rPr lang="en-US" sz="1100" dirty="0"/>
              <a:t>401(k), IRA and other tax-advantaged accounts can reduce impact of capital gains from actively-traded securities</a:t>
            </a:r>
          </a:p>
          <a:p>
            <a:pPr marL="176306" indent="-176306">
              <a:buFont typeface="Arial" panose="020B0604020202020204" pitchFamily="34" charset="0"/>
              <a:buChar char="•"/>
            </a:pPr>
            <a:r>
              <a:rPr lang="en-US" sz="1100" dirty="0"/>
              <a:t>Returns may be re-invested tax-deferred or growth may be tax-exempt</a:t>
            </a:r>
          </a:p>
          <a:p>
            <a:pPr marL="176306" indent="-176306">
              <a:buFont typeface="Arial" panose="020B0604020202020204" pitchFamily="34" charset="0"/>
              <a:buChar char="•"/>
            </a:pPr>
            <a:r>
              <a:rPr lang="en-US" sz="1100" dirty="0"/>
              <a:t>Avoids higher ordinary income tax categorization</a:t>
            </a:r>
          </a:p>
          <a:p>
            <a:pPr marL="176306" indent="-176306">
              <a:buFont typeface="Arial" panose="020B0604020202020204" pitchFamily="34" charset="0"/>
              <a:buChar char="•"/>
            </a:pPr>
            <a:endParaRPr lang="en-US" sz="1100" dirty="0"/>
          </a:p>
          <a:p>
            <a:r>
              <a:rPr lang="en-US" sz="1100" b="1" dirty="0"/>
              <a:t>Time purchase/sale of mutual funds (in non-advantaged accounts)</a:t>
            </a:r>
          </a:p>
          <a:p>
            <a:pPr marL="176306" indent="-176306">
              <a:buFont typeface="Arial" panose="020B0604020202020204" pitchFamily="34" charset="0"/>
              <a:buChar char="•"/>
            </a:pPr>
            <a:r>
              <a:rPr lang="en-US" sz="1100" dirty="0"/>
              <a:t>Purchase a mutual fund after distribution to avoid taxation on distribution</a:t>
            </a:r>
          </a:p>
        </p:txBody>
      </p:sp>
      <p:sp>
        <p:nvSpPr>
          <p:cNvPr id="4" name="Footer Placeholder 3">
            <a:extLst>
              <a:ext uri="{FF2B5EF4-FFF2-40B4-BE49-F238E27FC236}">
                <a16:creationId xmlns:a16="http://schemas.microsoft.com/office/drawing/2014/main" id="{2DFC63F0-6A56-437F-BBF7-5BF743481621}"/>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471865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Withhold or pay estimated tax payments</a:t>
            </a:r>
          </a:p>
          <a:p>
            <a:pPr marL="176306" indent="-176306">
              <a:buFont typeface="Arial" panose="020B0604020202020204" pitchFamily="34" charset="0"/>
              <a:buChar char="•"/>
            </a:pPr>
            <a:r>
              <a:rPr lang="en-US" sz="1100" dirty="0"/>
              <a:t>Estimated taxes (or withholdings) are due quarterly</a:t>
            </a:r>
          </a:p>
          <a:p>
            <a:pPr marL="176306" indent="-176306">
              <a:buFont typeface="Arial" panose="020B0604020202020204" pitchFamily="34" charset="0"/>
              <a:buChar char="•"/>
            </a:pPr>
            <a:r>
              <a:rPr lang="en-US" sz="1100" dirty="0"/>
              <a:t>Failure to pay quarterly taxes on time may result in a penalty on owed funds</a:t>
            </a:r>
          </a:p>
          <a:p>
            <a:pPr marL="176306" indent="-176306">
              <a:buFont typeface="Arial" panose="020B0604020202020204" pitchFamily="34" charset="0"/>
              <a:buChar char="•"/>
            </a:pPr>
            <a:r>
              <a:rPr lang="en-US" sz="1100" dirty="0"/>
              <a:t>This penalty may be waived under specific circumstances</a:t>
            </a:r>
          </a:p>
          <a:p>
            <a:endParaRPr lang="en-US" sz="1100" dirty="0"/>
          </a:p>
          <a:p>
            <a:r>
              <a:rPr lang="en-US" sz="1100" b="1" dirty="0"/>
              <a:t>Purchase a home instead of renting</a:t>
            </a:r>
          </a:p>
          <a:p>
            <a:pPr marL="176306" indent="-176306">
              <a:buFont typeface="Arial" panose="020B0604020202020204" pitchFamily="34" charset="0"/>
              <a:buChar char="•"/>
            </a:pPr>
            <a:r>
              <a:rPr lang="en-US" sz="1100" dirty="0"/>
              <a:t>Take advantage of real estate tax and home mortgage interest deductions</a:t>
            </a:r>
          </a:p>
          <a:p>
            <a:pPr marL="176306" indent="-176306">
              <a:buFont typeface="Arial" panose="020B0604020202020204" pitchFamily="34" charset="0"/>
              <a:buChar char="•"/>
            </a:pPr>
            <a:r>
              <a:rPr lang="en-US" sz="1100" dirty="0"/>
              <a:t>Potential of up to $500,000 in tax-free capital gains</a:t>
            </a:r>
          </a:p>
        </p:txBody>
      </p:sp>
      <p:sp>
        <p:nvSpPr>
          <p:cNvPr id="4" name="Footer Placeholder 3">
            <a:extLst>
              <a:ext uri="{FF2B5EF4-FFF2-40B4-BE49-F238E27FC236}">
                <a16:creationId xmlns:a16="http://schemas.microsoft.com/office/drawing/2014/main" id="{91F6CD65-5EBE-4F7B-BC93-B986C654FC5F}"/>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03127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you sell your home for a profit, you may be able to exclude the following from federal income tax:</a:t>
            </a:r>
          </a:p>
          <a:p>
            <a:pPr marL="176306" indent="-176306">
              <a:buFont typeface="Arial" panose="020B0604020202020204" pitchFamily="34" charset="0"/>
              <a:buChar char="•"/>
            </a:pPr>
            <a:r>
              <a:rPr lang="en-US" sz="1100" dirty="0"/>
              <a:t>Up to $250,000 of gains</a:t>
            </a:r>
          </a:p>
          <a:p>
            <a:pPr marL="176306" indent="-176306">
              <a:buFont typeface="Arial" panose="020B0604020202020204" pitchFamily="34" charset="0"/>
              <a:buChar char="•"/>
            </a:pPr>
            <a:r>
              <a:rPr lang="en-US" sz="1100" dirty="0"/>
              <a:t>Or up to $500,000 of gains for a married couple filing jointly</a:t>
            </a:r>
          </a:p>
          <a:p>
            <a:endParaRPr lang="en-US" sz="1100" dirty="0"/>
          </a:p>
          <a:p>
            <a:r>
              <a:rPr lang="en-US" sz="1100" dirty="0"/>
              <a:t>However, you must pass several tests to be eligible:</a:t>
            </a:r>
          </a:p>
          <a:p>
            <a:pPr marL="176306" indent="-176306">
              <a:buFont typeface="Arial" panose="020B0604020202020204" pitchFamily="34" charset="0"/>
              <a:buChar char="•"/>
            </a:pPr>
            <a:r>
              <a:rPr lang="en-US" sz="1100" b="1" dirty="0"/>
              <a:t>Ownership test: </a:t>
            </a:r>
            <a:r>
              <a:rPr lang="en-US" sz="1100" dirty="0"/>
              <a:t>During the five-year period ending on the date of the sale, you must have owned the home for at least two years.</a:t>
            </a:r>
          </a:p>
          <a:p>
            <a:pPr marL="176306" indent="-176306">
              <a:buFont typeface="Arial" panose="020B0604020202020204" pitchFamily="34" charset="0"/>
              <a:buChar char="•"/>
            </a:pPr>
            <a:r>
              <a:rPr lang="en-US" sz="1100" b="1" dirty="0"/>
              <a:t>Use test: </a:t>
            </a:r>
            <a:r>
              <a:rPr lang="en-US" sz="1100" dirty="0"/>
              <a:t>During the same five-year period, you must have used the property as your primary residence for at least two years.</a:t>
            </a:r>
          </a:p>
          <a:p>
            <a:pPr marL="176306" indent="-176306">
              <a:buFont typeface="Arial" panose="020B0604020202020204" pitchFamily="34" charset="0"/>
              <a:buChar char="•"/>
            </a:pPr>
            <a:r>
              <a:rPr lang="en-US" sz="1100" b="1" dirty="0"/>
              <a:t>Previous sale test: </a:t>
            </a:r>
            <a:r>
              <a:rPr lang="en-US" sz="1100" dirty="0"/>
              <a:t>During the two-year period ending on the date of the sale, you did not exclude gains from the sale of another home.</a:t>
            </a:r>
          </a:p>
          <a:p>
            <a:pPr marL="176306" indent="-176306">
              <a:buFont typeface="Arial" panose="020B0604020202020204" pitchFamily="34" charset="0"/>
              <a:buChar char="•"/>
            </a:pPr>
            <a:r>
              <a:rPr lang="en-US" sz="1100" b="1" dirty="0"/>
              <a:t>Joint-filer test:</a:t>
            </a:r>
            <a:r>
              <a:rPr lang="en-US" sz="1100" dirty="0"/>
              <a:t> To be eligible for the $500,000 joint-filer exclusion, at least one spouse must pass the ownership test and both spouses must pass the use test.</a:t>
            </a:r>
          </a:p>
          <a:p>
            <a:pPr marL="176306" indent="-176306">
              <a:buFont typeface="Arial" panose="020B0604020202020204" pitchFamily="34" charset="0"/>
              <a:buChar char="•"/>
            </a:pPr>
            <a:r>
              <a:rPr lang="en-US" sz="1100" dirty="0"/>
              <a:t>If you don’t meet all the qualification rules, a reduced gain exclusion may be available when you sell your home due to specific reasons, as specified by the IRS.</a:t>
            </a:r>
          </a:p>
        </p:txBody>
      </p:sp>
      <p:sp>
        <p:nvSpPr>
          <p:cNvPr id="4" name="Footer Placeholder 3">
            <a:extLst>
              <a:ext uri="{FF2B5EF4-FFF2-40B4-BE49-F238E27FC236}">
                <a16:creationId xmlns:a16="http://schemas.microsoft.com/office/drawing/2014/main" id="{EC745685-DE5C-4259-B872-D748BB51B713}"/>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545287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The Alternative Minimum Tax (AMT) Is Almost an Entirely Separate Tax System. Do You Currently Pay the AMT?</a:t>
            </a:r>
          </a:p>
          <a:p>
            <a:r>
              <a:rPr lang="en-US" sz="1100" dirty="0"/>
              <a:t>Deductions are designed to reduce your tax liability. But what if it reduces that liability “too much,” at least from the perspective of the government? This was the question that lead to the minimum tax, or Alternative Minimum Tax (AMT) laws of 1969 and 1982, which were targeted at high-income persons who were able to employ a large number of deductions and exemptions to reduce (or in some cases, even eliminate) their federal income tax burden. In a highly simplified sense, the AMT eliminates many popular deductions and establishes a relatively flat minimum taxation rate for higher-income taxpayers and for those who would otherwise pay a lower tax rate under our standard taxation system.</a:t>
            </a:r>
          </a:p>
          <a:p>
            <a:endParaRPr lang="en-US" sz="1100" dirty="0"/>
          </a:p>
          <a:p>
            <a:r>
              <a:rPr lang="en-US" sz="1100" dirty="0"/>
              <a:t>But if the AMT was designed to capture wealthy individuals with many deductions, why should you care? The AMT was not indexed to inflation until 2012, meaning that this supplemental income tax captured more taxpayers each year, including an increasing number of upper middle-class individuals.</a:t>
            </a:r>
          </a:p>
        </p:txBody>
      </p:sp>
      <p:sp>
        <p:nvSpPr>
          <p:cNvPr id="4" name="Footer Placeholder 3">
            <a:extLst>
              <a:ext uri="{FF2B5EF4-FFF2-40B4-BE49-F238E27FC236}">
                <a16:creationId xmlns:a16="http://schemas.microsoft.com/office/drawing/2014/main" id="{54E49179-024A-45CE-AB7E-8A61441C2CBD}"/>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570173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Footer Placeholder 3">
            <a:extLst>
              <a:ext uri="{FF2B5EF4-FFF2-40B4-BE49-F238E27FC236}">
                <a16:creationId xmlns:a16="http://schemas.microsoft.com/office/drawing/2014/main" id="{82A89613-026C-4674-8392-54981285357F}"/>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931760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Alternative Minimum Tax is almost like an entirely separate tax system, whoever prepares your taxes—whether it is you or a tax professional—must calculate your tax liability under both standard taxation laws and AMT and then pay the higher of the two.</a:t>
            </a:r>
          </a:p>
          <a:p>
            <a:endParaRPr lang="en-US" sz="1100" dirty="0"/>
          </a:p>
          <a:p>
            <a:r>
              <a:rPr lang="en-US" sz="1100" dirty="0"/>
              <a:t>This secondary tax system is a highly complex and often misunderstood topic. Though popular off-the-shelf tax preparation software programs typically calculate AMT tax liability automatically, a tax professional may be able to best help you navigate these waters and plan ahead.</a:t>
            </a:r>
          </a:p>
        </p:txBody>
      </p:sp>
      <p:sp>
        <p:nvSpPr>
          <p:cNvPr id="4" name="Footer Placeholder 3">
            <a:extLst>
              <a:ext uri="{FF2B5EF4-FFF2-40B4-BE49-F238E27FC236}">
                <a16:creationId xmlns:a16="http://schemas.microsoft.com/office/drawing/2014/main" id="{7DFE4FD9-61AB-4E20-9A77-8CF0EA17D90F}"/>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153971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DA0B303E-BCC5-451D-8D4E-9FDC0821E7EE}"/>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652739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80E37D2-019B-4004-B957-B4251578954A}"/>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661969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2E405510-10FA-48BD-8C0E-1A2E0F7D2A07}"/>
              </a:ext>
            </a:extLst>
          </p:cNvPr>
          <p:cNvSpPr>
            <a:spLocks noGrp="1"/>
          </p:cNvSpPr>
          <p:nvPr>
            <p:ph type="ftr" sz="quarter" idx="4"/>
          </p:nvPr>
        </p:nvSpPr>
        <p:spPr/>
        <p:txBody>
          <a:bodyPr/>
          <a:lstStyle/>
          <a:p>
            <a:r>
              <a:rPr lang="en-US" dirty="0"/>
              <a:t>© 2018 - 2023 Financial Educators Network®</a:t>
            </a:r>
          </a:p>
        </p:txBody>
      </p:sp>
    </p:spTree>
    <p:extLst>
      <p:ext uri="{BB962C8B-B14F-4D97-AF65-F5344CB8AC3E}">
        <p14:creationId xmlns:p14="http://schemas.microsoft.com/office/powerpoint/2010/main" val="1846689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C659291-8B33-45E6-BCFC-77790C2DE38C}"/>
              </a:ext>
            </a:extLst>
          </p:cNvPr>
          <p:cNvSpPr>
            <a:spLocks noGrp="1"/>
          </p:cNvSpPr>
          <p:nvPr>
            <p:ph type="ftr" sz="quarter" idx="4"/>
          </p:nvPr>
        </p:nvSpPr>
        <p:spPr/>
        <p:txBody>
          <a:bodyPr/>
          <a:lstStyle/>
          <a:p>
            <a:r>
              <a:rPr lang="en-US" dirty="0"/>
              <a:t>© 2018 - 2023 Financial Educators Network®</a:t>
            </a:r>
          </a:p>
        </p:txBody>
      </p:sp>
    </p:spTree>
    <p:extLst>
      <p:ext uri="{BB962C8B-B14F-4D97-AF65-F5344CB8AC3E}">
        <p14:creationId xmlns:p14="http://schemas.microsoft.com/office/powerpoint/2010/main" val="3245662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1BF87F54-F772-428F-ADAC-778F32A5E5C0}"/>
              </a:ext>
            </a:extLst>
          </p:cNvPr>
          <p:cNvSpPr>
            <a:spLocks noGrp="1"/>
          </p:cNvSpPr>
          <p:nvPr>
            <p:ph type="ftr" sz="quarter" idx="4"/>
          </p:nvPr>
        </p:nvSpPr>
        <p:spPr/>
        <p:txBody>
          <a:bodyPr/>
          <a:lstStyle/>
          <a:p>
            <a:r>
              <a:rPr lang="en-US" dirty="0"/>
              <a:t>© 2018 - 2023 Financial Educators Network®</a:t>
            </a:r>
          </a:p>
        </p:txBody>
      </p:sp>
    </p:spTree>
    <p:extLst>
      <p:ext uri="{BB962C8B-B14F-4D97-AF65-F5344CB8AC3E}">
        <p14:creationId xmlns:p14="http://schemas.microsoft.com/office/powerpoint/2010/main" val="768222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FD12C96E-3B04-4DD8-BD1E-9BF5FA02F984}"/>
              </a:ext>
            </a:extLst>
          </p:cNvPr>
          <p:cNvSpPr>
            <a:spLocks noGrp="1"/>
          </p:cNvSpPr>
          <p:nvPr>
            <p:ph type="ftr" sz="quarter" idx="4"/>
          </p:nvPr>
        </p:nvSpPr>
        <p:spPr/>
        <p:txBody>
          <a:bodyPr/>
          <a:lstStyle/>
          <a:p>
            <a:r>
              <a:rPr lang="en-US" dirty="0"/>
              <a:t>© 2018 - 2023 Financial Educators Network®</a:t>
            </a:r>
          </a:p>
        </p:txBody>
      </p:sp>
    </p:spTree>
    <p:extLst>
      <p:ext uri="{BB962C8B-B14F-4D97-AF65-F5344CB8AC3E}">
        <p14:creationId xmlns:p14="http://schemas.microsoft.com/office/powerpoint/2010/main" val="141187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06" indent="-176306">
              <a:buFont typeface="Arial" panose="020B0604020202020204" pitchFamily="34" charset="0"/>
              <a:buChar char="•"/>
            </a:pPr>
            <a:r>
              <a:rPr lang="en-US" sz="1100" dirty="0"/>
              <a:t>There are many wealth accumulation options and strategies</a:t>
            </a:r>
          </a:p>
          <a:p>
            <a:pPr marL="176306" indent="-176306">
              <a:buFont typeface="Arial" panose="020B0604020202020204" pitchFamily="34" charset="0"/>
              <a:buChar char="•"/>
            </a:pPr>
            <a:r>
              <a:rPr lang="en-US" sz="1100" dirty="0"/>
              <a:t>All depend on assumptions about the future</a:t>
            </a:r>
          </a:p>
          <a:p>
            <a:pPr marL="176306" indent="-176306">
              <a:buFont typeface="Arial" panose="020B0604020202020204" pitchFamily="34" charset="0"/>
              <a:buChar char="•"/>
            </a:pPr>
            <a:r>
              <a:rPr lang="en-US" sz="1100" dirty="0"/>
              <a:t>Strategies are highly dependent on an individual’s time horizon and risk capacity</a:t>
            </a:r>
          </a:p>
          <a:p>
            <a:pPr marL="176306" indent="-176306">
              <a:buFont typeface="Arial" panose="020B0604020202020204" pitchFamily="34" charset="0"/>
              <a:buChar char="•"/>
            </a:pPr>
            <a:r>
              <a:rPr lang="en-US" sz="1100" dirty="0"/>
              <a:t>Some strategies are highly active; others are passive</a:t>
            </a:r>
          </a:p>
          <a:p>
            <a:pPr marL="176306" indent="-176306">
              <a:buFont typeface="Arial" panose="020B0604020202020204" pitchFamily="34" charset="0"/>
              <a:buChar char="•"/>
            </a:pPr>
            <a:r>
              <a:rPr lang="en-US" sz="1100" dirty="0"/>
              <a:t>Many investors choose knowledge area-specific strategies, such as tech or real estate</a:t>
            </a:r>
          </a:p>
          <a:p>
            <a:endParaRPr lang="en-US" sz="1100" dirty="0"/>
          </a:p>
          <a:p>
            <a:r>
              <a:rPr lang="en-US" sz="1100" b="1" dirty="0"/>
              <a:t>Your Wealth Formula May Depend on the Following:</a:t>
            </a:r>
          </a:p>
          <a:p>
            <a:pPr marL="176306" indent="-176306">
              <a:buFont typeface="Arial" panose="020B0604020202020204" pitchFamily="34" charset="0"/>
              <a:buChar char="•"/>
            </a:pPr>
            <a:r>
              <a:rPr lang="en-US" sz="1100" dirty="0"/>
              <a:t>Effective wealth planning and budgeting</a:t>
            </a:r>
          </a:p>
          <a:p>
            <a:pPr marL="176306" indent="-176306">
              <a:buFont typeface="Arial" panose="020B0604020202020204" pitchFamily="34" charset="0"/>
              <a:buChar char="•"/>
            </a:pPr>
            <a:r>
              <a:rPr lang="en-US" sz="1100" dirty="0"/>
              <a:t>Debt reduction</a:t>
            </a:r>
          </a:p>
          <a:p>
            <a:pPr marL="176306" indent="-176306">
              <a:buFont typeface="Arial" panose="020B0604020202020204" pitchFamily="34" charset="0"/>
              <a:buChar char="•"/>
            </a:pPr>
            <a:r>
              <a:rPr lang="en-US" sz="1100" dirty="0"/>
              <a:t>Tax efficiency</a:t>
            </a:r>
          </a:p>
          <a:p>
            <a:pPr marL="176306" indent="-176306">
              <a:buFont typeface="Arial" panose="020B0604020202020204" pitchFamily="34" charset="0"/>
              <a:buChar char="•"/>
            </a:pPr>
            <a:r>
              <a:rPr lang="en-US" sz="1100" dirty="0"/>
              <a:t>Risk mitigation</a:t>
            </a:r>
          </a:p>
          <a:p>
            <a:pPr marL="176306" indent="-176306">
              <a:buFont typeface="Arial" panose="020B0604020202020204" pitchFamily="34" charset="0"/>
              <a:buChar char="•"/>
            </a:pPr>
            <a:r>
              <a:rPr lang="en-US" sz="1100" dirty="0"/>
              <a:t>Return on investment greater than:</a:t>
            </a:r>
          </a:p>
          <a:p>
            <a:pPr marL="646454" lvl="1" indent="-176306">
              <a:buFont typeface="Arial" panose="020B0604020202020204" pitchFamily="34" charset="0"/>
              <a:buChar char="•"/>
            </a:pPr>
            <a:r>
              <a:rPr lang="en-US" sz="1100" dirty="0"/>
              <a:t>Inflation and losses</a:t>
            </a:r>
          </a:p>
          <a:p>
            <a:pPr marL="646454" lvl="1" indent="-176306">
              <a:buFont typeface="Arial" panose="020B0604020202020204" pitchFamily="34" charset="0"/>
              <a:buChar char="•"/>
            </a:pPr>
            <a:r>
              <a:rPr lang="en-US" sz="1100" dirty="0"/>
              <a:t>Distributions</a:t>
            </a:r>
          </a:p>
          <a:p>
            <a:pPr marL="646454" lvl="1" indent="-176306">
              <a:buFont typeface="Arial" panose="020B0604020202020204" pitchFamily="34" charset="0"/>
              <a:buChar char="•"/>
            </a:pPr>
            <a:r>
              <a:rPr lang="en-US" sz="1100" dirty="0"/>
              <a:t>Fees</a:t>
            </a:r>
          </a:p>
        </p:txBody>
      </p:sp>
      <p:sp>
        <p:nvSpPr>
          <p:cNvPr id="4" name="Footer Placeholder 3">
            <a:extLst>
              <a:ext uri="{FF2B5EF4-FFF2-40B4-BE49-F238E27FC236}">
                <a16:creationId xmlns:a16="http://schemas.microsoft.com/office/drawing/2014/main" id="{66382938-50DC-4DE4-A7CF-40A01A4CCDE9}"/>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29990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4B698BC3-067E-49EB-976F-1AC3D40A097B}"/>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21439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073" indent="-235073">
              <a:buFont typeface="+mj-lt"/>
              <a:buAutoNum type="arabicPeriod"/>
            </a:pPr>
            <a:r>
              <a:rPr lang="en-US" sz="1100" dirty="0"/>
              <a:t>Didn’t define lifestyle goals for the future</a:t>
            </a:r>
          </a:p>
          <a:p>
            <a:pPr marL="235073" indent="-235073">
              <a:buFont typeface="+mj-lt"/>
              <a:buAutoNum type="arabicPeriod"/>
            </a:pPr>
            <a:r>
              <a:rPr lang="en-US" sz="1100" dirty="0"/>
              <a:t>Won’t set financial goals that meet lifestyle goals</a:t>
            </a:r>
          </a:p>
          <a:p>
            <a:pPr marL="235073" indent="-235073">
              <a:buFont typeface="+mj-lt"/>
              <a:buAutoNum type="arabicPeriod"/>
            </a:pPr>
            <a:r>
              <a:rPr lang="en-US" sz="1100" dirty="0"/>
              <a:t>Can’t make a commitment to personal financial success</a:t>
            </a:r>
          </a:p>
          <a:p>
            <a:pPr marL="235073" indent="-235073">
              <a:buFont typeface="+mj-lt"/>
              <a:buAutoNum type="arabicPeriod"/>
            </a:pPr>
            <a:r>
              <a:rPr lang="en-US" sz="1100" dirty="0"/>
              <a:t>Never sought personal finance education</a:t>
            </a:r>
          </a:p>
          <a:p>
            <a:pPr marL="235073" indent="-235073">
              <a:buFont typeface="+mj-lt"/>
              <a:buAutoNum type="arabicPeriod"/>
            </a:pPr>
            <a:r>
              <a:rPr lang="en-US" sz="1100" dirty="0"/>
              <a:t>Wouldn’t regularly take a personal financial inventory</a:t>
            </a:r>
          </a:p>
          <a:p>
            <a:pPr marL="235073" indent="-235073">
              <a:buFont typeface="+mj-lt"/>
              <a:buAutoNum type="arabicPeriod"/>
            </a:pPr>
            <a:r>
              <a:rPr lang="en-US" sz="1100" dirty="0"/>
              <a:t>Failed to effectively manage credit</a:t>
            </a:r>
          </a:p>
          <a:p>
            <a:pPr marL="235073" indent="-235073">
              <a:buFont typeface="+mj-lt"/>
              <a:buAutoNum type="arabicPeriod"/>
            </a:pPr>
            <a:r>
              <a:rPr lang="en-US" sz="1100" dirty="0"/>
              <a:t>Skipped opportunities to seek financial advice and assistance</a:t>
            </a:r>
          </a:p>
        </p:txBody>
      </p:sp>
      <p:sp>
        <p:nvSpPr>
          <p:cNvPr id="4" name="Footer Placeholder 3">
            <a:extLst>
              <a:ext uri="{FF2B5EF4-FFF2-40B4-BE49-F238E27FC236}">
                <a16:creationId xmlns:a16="http://schemas.microsoft.com/office/drawing/2014/main" id="{4858C725-4924-4C61-898C-5EAC12A21556}"/>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215659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8.   Wouldn’t invest early or on a regular basis</a:t>
            </a:r>
          </a:p>
          <a:p>
            <a:r>
              <a:rPr lang="en-US" sz="1100" dirty="0"/>
              <a:t>9.   Failed to use tax laws to full advantage </a:t>
            </a:r>
          </a:p>
          <a:p>
            <a:r>
              <a:rPr lang="en-US" sz="1100" dirty="0"/>
              <a:t>10. Can’t allocate assets properly or adjust as needed</a:t>
            </a:r>
          </a:p>
          <a:p>
            <a:r>
              <a:rPr lang="en-US" sz="1100" dirty="0"/>
              <a:t>11. Failed to plan for the unexpected or insure risks</a:t>
            </a:r>
          </a:p>
          <a:p>
            <a:r>
              <a:rPr lang="en-US" sz="1100" dirty="0"/>
              <a:t>12. Won’t take full advantage of employer benefit plans </a:t>
            </a:r>
          </a:p>
          <a:p>
            <a:r>
              <a:rPr lang="en-US" sz="1100" dirty="0"/>
              <a:t>13. Never chose best way to take money out of retirement plan</a:t>
            </a:r>
          </a:p>
          <a:p>
            <a:r>
              <a:rPr lang="en-US" sz="1100" dirty="0"/>
              <a:t>14. Didn’t plan for the estate</a:t>
            </a:r>
          </a:p>
        </p:txBody>
      </p:sp>
      <p:sp>
        <p:nvSpPr>
          <p:cNvPr id="4" name="Footer Placeholder 3">
            <a:extLst>
              <a:ext uri="{FF2B5EF4-FFF2-40B4-BE49-F238E27FC236}">
                <a16:creationId xmlns:a16="http://schemas.microsoft.com/office/drawing/2014/main" id="{42084E1D-A366-4E43-9014-F29144E11353}"/>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49967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Wealth Sustaining Debt</a:t>
            </a:r>
          </a:p>
          <a:p>
            <a:pPr marL="176306" indent="-176306">
              <a:buFont typeface="Arial" panose="020B0604020202020204" pitchFamily="34" charset="0"/>
              <a:buChar char="•"/>
            </a:pPr>
            <a:r>
              <a:rPr lang="en-US" sz="1100" dirty="0"/>
              <a:t>Student or career retraining loans</a:t>
            </a:r>
          </a:p>
          <a:p>
            <a:pPr marL="176306" indent="-176306">
              <a:buFont typeface="Arial" panose="020B0604020202020204" pitchFamily="34" charset="0"/>
              <a:buChar char="•"/>
            </a:pPr>
            <a:r>
              <a:rPr lang="en-US" sz="1100" dirty="0"/>
              <a:t>Home mortgage with deductible interest</a:t>
            </a:r>
          </a:p>
          <a:p>
            <a:pPr marL="176306" indent="-176306">
              <a:buFont typeface="Arial" panose="020B0604020202020204" pitchFamily="34" charset="0"/>
              <a:buChar char="•"/>
            </a:pPr>
            <a:r>
              <a:rPr lang="en-US" sz="1100" dirty="0"/>
              <a:t>A small business loan to purchase a company or commercial real estate</a:t>
            </a:r>
          </a:p>
          <a:p>
            <a:pPr marL="176306" indent="-176306">
              <a:buFont typeface="Arial" panose="020B0604020202020204" pitchFamily="34" charset="0"/>
              <a:buChar char="•"/>
            </a:pPr>
            <a:r>
              <a:rPr lang="en-US" sz="1100" dirty="0"/>
              <a:t>Consolidating home equity loan</a:t>
            </a:r>
          </a:p>
          <a:p>
            <a:endParaRPr lang="en-US" sz="1100" dirty="0"/>
          </a:p>
          <a:p>
            <a:r>
              <a:rPr lang="en-US" sz="1100" b="1" dirty="0"/>
              <a:t>Wealth-Destroying Debt</a:t>
            </a:r>
          </a:p>
          <a:p>
            <a:pPr marL="176306" indent="-176306">
              <a:buFont typeface="Arial" panose="020B0604020202020204" pitchFamily="34" charset="0"/>
              <a:buChar char="•"/>
            </a:pPr>
            <a:r>
              <a:rPr lang="en-US" sz="1100" dirty="0"/>
              <a:t>High-interest credit cards or other credit lines</a:t>
            </a:r>
            <a:r>
              <a:rPr lang="en-US" sz="1100" baseline="30000" dirty="0"/>
              <a:t>1</a:t>
            </a:r>
          </a:p>
          <a:p>
            <a:pPr marL="176306" indent="-176306">
              <a:buFont typeface="Arial" panose="020B0604020202020204" pitchFamily="34" charset="0"/>
              <a:buChar char="•"/>
            </a:pPr>
            <a:r>
              <a:rPr lang="en-US" sz="1100" dirty="0"/>
              <a:t>Revolving personal loans</a:t>
            </a:r>
          </a:p>
          <a:p>
            <a:pPr marL="176306" indent="-176306">
              <a:buFont typeface="Arial" panose="020B0604020202020204" pitchFamily="34" charset="0"/>
              <a:buChar char="•"/>
            </a:pPr>
            <a:r>
              <a:rPr lang="en-US" sz="1100" dirty="0"/>
              <a:t>Loan against 401(k) or other retirement plan</a:t>
            </a:r>
          </a:p>
          <a:p>
            <a:pPr marL="176306" indent="-176306">
              <a:buFont typeface="Arial" panose="020B0604020202020204" pitchFamily="34" charset="0"/>
              <a:buChar char="•"/>
            </a:pPr>
            <a:r>
              <a:rPr lang="en-US" sz="1100" dirty="0"/>
              <a:t>Financing luxury goods</a:t>
            </a:r>
          </a:p>
          <a:p>
            <a:pPr marL="176306" indent="-176306">
              <a:buFont typeface="Arial" panose="020B0604020202020204" pitchFamily="34" charset="0"/>
              <a:buChar char="•"/>
            </a:pPr>
            <a:r>
              <a:rPr lang="en-US" sz="1100" dirty="0"/>
              <a:t>Unfunded/unneeded discretionary purchases</a:t>
            </a:r>
          </a:p>
          <a:p>
            <a:pPr marL="176306" indent="-176306">
              <a:buFont typeface="Arial" panose="020B0604020202020204" pitchFamily="34" charset="0"/>
              <a:buChar char="•"/>
            </a:pPr>
            <a:endParaRPr lang="en-US" sz="1100" dirty="0"/>
          </a:p>
          <a:p>
            <a:pPr marL="0" indent="0">
              <a:buFont typeface="Arial" panose="020B0604020202020204" pitchFamily="34" charset="0"/>
              <a:buNone/>
            </a:pPr>
            <a:r>
              <a:rPr lang="en-US" sz="1100" dirty="0"/>
              <a:t> 1 Loans through credit cards and similar arrangements are prohibited per the </a:t>
            </a:r>
            <a:r>
              <a:rPr lang="en-US" sz="1100" dirty="0">
                <a:solidFill>
                  <a:srgbClr val="FF0000"/>
                </a:solidFill>
              </a:rPr>
              <a:t>SECURE Act of 2019</a:t>
            </a:r>
          </a:p>
          <a:p>
            <a:pPr marL="176306" indent="-176306">
              <a:buFont typeface="Arial" panose="020B0604020202020204" pitchFamily="34" charset="0"/>
              <a:buChar char="•"/>
            </a:pPr>
            <a:endParaRPr lang="en-US" sz="1100" dirty="0"/>
          </a:p>
        </p:txBody>
      </p:sp>
      <p:sp>
        <p:nvSpPr>
          <p:cNvPr id="4" name="Footer Placeholder 3">
            <a:extLst>
              <a:ext uri="{FF2B5EF4-FFF2-40B4-BE49-F238E27FC236}">
                <a16:creationId xmlns:a16="http://schemas.microsoft.com/office/drawing/2014/main" id="{41253C08-6EAA-4D32-B744-86C4C780F2BF}"/>
              </a:ext>
            </a:extLst>
          </p:cNvPr>
          <p:cNvSpPr>
            <a:spLocks noGrp="1"/>
          </p:cNvSpPr>
          <p:nvPr>
            <p:ph type="ftr" sz="quarter" idx="4"/>
          </p:nvPr>
        </p:nvSpPr>
        <p:spPr>
          <a:xfrm>
            <a:off x="4" y="9119477"/>
            <a:ext cx="6583677" cy="481726"/>
          </a:xfrm>
          <a:prstGeom prst="rect">
            <a:avLst/>
          </a:prstGeom>
        </p:spPr>
        <p:txBody>
          <a:bodyPr/>
          <a:lstStyle/>
          <a:p>
            <a:r>
              <a:rPr lang="en-US" dirty="0"/>
              <a:t>© 2018 ‐ 2023 Financial Educators Network®</a:t>
            </a:r>
          </a:p>
        </p:txBody>
      </p:sp>
    </p:spTree>
    <p:extLst>
      <p:ext uri="{BB962C8B-B14F-4D97-AF65-F5344CB8AC3E}">
        <p14:creationId xmlns:p14="http://schemas.microsoft.com/office/powerpoint/2010/main" val="342990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DBA351-07C7-4CCD-8FDD-BD18F05DF5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048"/>
            <a:ext cx="9144000" cy="6851904"/>
          </a:xfrm>
          <a:prstGeom prst="rect">
            <a:avLst/>
          </a:prstGeom>
        </p:spPr>
      </p:pic>
      <p:sp>
        <p:nvSpPr>
          <p:cNvPr id="3" name="Footer Placeholder 2">
            <a:extLst>
              <a:ext uri="{FF2B5EF4-FFF2-40B4-BE49-F238E27FC236}">
                <a16:creationId xmlns:a16="http://schemas.microsoft.com/office/drawing/2014/main" id="{479C82A7-92DA-477E-8328-3EEF87C002FB}"/>
              </a:ext>
            </a:extLst>
          </p:cNvPr>
          <p:cNvSpPr txBox="1">
            <a:spLocks/>
          </p:cNvSpPr>
          <p:nvPr userDrawn="1"/>
        </p:nvSpPr>
        <p:spPr>
          <a:xfrm>
            <a:off x="457199" y="6356350"/>
            <a:ext cx="371968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aseline="30000" dirty="0">
                <a:solidFill>
                  <a:schemeClr val="bg1"/>
                </a:solidFill>
                <a:latin typeface="Trebuchet MS" panose="020B0603020202020204" pitchFamily="34" charset="0"/>
              </a:rPr>
              <a:t>Copyright © 2018 – 2023 Financial Educators Network</a:t>
            </a:r>
            <a:r>
              <a:rPr lang="en-US" sz="1100" baseline="40000" dirty="0">
                <a:solidFill>
                  <a:schemeClr val="bg1"/>
                </a:solidFill>
                <a:latin typeface="Calibri" panose="020F0502020204030204" pitchFamily="34" charset="0"/>
                <a:cs typeface="Calibri" panose="020F0502020204030204" pitchFamily="34" charset="0"/>
              </a:rPr>
              <a:t>®</a:t>
            </a:r>
          </a:p>
        </p:txBody>
      </p:sp>
      <p:sp>
        <p:nvSpPr>
          <p:cNvPr id="5" name="Subtitle 2">
            <a:extLst>
              <a:ext uri="{FF2B5EF4-FFF2-40B4-BE49-F238E27FC236}">
                <a16:creationId xmlns:a16="http://schemas.microsoft.com/office/drawing/2014/main" id="{7B595380-B064-2440-8316-4AC08B715281}"/>
              </a:ext>
            </a:extLst>
          </p:cNvPr>
          <p:cNvSpPr txBox="1"/>
          <p:nvPr userDrawn="1"/>
        </p:nvSpPr>
        <p:spPr>
          <a:xfrm>
            <a:off x="6724150" y="2788989"/>
            <a:ext cx="2124711" cy="369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300"/>
              </a:spcBef>
              <a:defRPr sz="1400">
                <a:solidFill>
                  <a:srgbClr val="FFFFFF"/>
                </a:solidFill>
                <a:latin typeface="+mn-lt"/>
                <a:ea typeface="+mn-ea"/>
                <a:cs typeface="+mn-cs"/>
                <a:sym typeface="Helvetica"/>
              </a:defRPr>
            </a:lvl1pPr>
          </a:lstStyle>
          <a:p>
            <a:r>
              <a:rPr dirty="0"/>
              <a:t>SESSION </a:t>
            </a:r>
            <a:r>
              <a:rPr lang="en-US" dirty="0"/>
              <a:t>1</a:t>
            </a:r>
            <a:endParaRPr dirty="0"/>
          </a:p>
        </p:txBody>
      </p:sp>
      <p:sp>
        <p:nvSpPr>
          <p:cNvPr id="6" name="Subtitle 2">
            <a:extLst>
              <a:ext uri="{FF2B5EF4-FFF2-40B4-BE49-F238E27FC236}">
                <a16:creationId xmlns:a16="http://schemas.microsoft.com/office/drawing/2014/main" id="{297B8098-6D8E-6B4B-94E7-C29BF2A95EEF}"/>
              </a:ext>
            </a:extLst>
          </p:cNvPr>
          <p:cNvSpPr txBox="1"/>
          <p:nvPr userDrawn="1"/>
        </p:nvSpPr>
        <p:spPr>
          <a:xfrm>
            <a:off x="6724150" y="3244273"/>
            <a:ext cx="2124711" cy="369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300"/>
              </a:spcBef>
              <a:defRPr sz="1000">
                <a:solidFill>
                  <a:srgbClr val="FFFFFF"/>
                </a:solidFill>
                <a:latin typeface="+mn-lt"/>
                <a:ea typeface="+mn-ea"/>
                <a:cs typeface="+mn-cs"/>
                <a:sym typeface="Helvetica"/>
              </a:defRPr>
            </a:lvl1pPr>
          </a:lstStyle>
          <a:p>
            <a:r>
              <a:rPr dirty="0"/>
              <a:t>202</a:t>
            </a:r>
            <a:r>
              <a:rPr lang="en-US" dirty="0"/>
              <a:t>3</a:t>
            </a:r>
            <a:r>
              <a:rPr dirty="0"/>
              <a:t> EDITION</a:t>
            </a:r>
          </a:p>
        </p:txBody>
      </p:sp>
      <p:sp>
        <p:nvSpPr>
          <p:cNvPr id="7" name="Line">
            <a:extLst>
              <a:ext uri="{FF2B5EF4-FFF2-40B4-BE49-F238E27FC236}">
                <a16:creationId xmlns:a16="http://schemas.microsoft.com/office/drawing/2014/main" id="{E19B34E3-A1DC-7147-8571-BFADAE7BE66C}"/>
              </a:ext>
            </a:extLst>
          </p:cNvPr>
          <p:cNvSpPr/>
          <p:nvPr userDrawn="1"/>
        </p:nvSpPr>
        <p:spPr>
          <a:xfrm>
            <a:off x="7141567" y="3158443"/>
            <a:ext cx="1270001" cy="1"/>
          </a:xfrm>
          <a:prstGeom prst="line">
            <a:avLst/>
          </a:prstGeom>
          <a:ln w="25400">
            <a:solidFill>
              <a:srgbClr val="38BEAC"/>
            </a:solidFill>
          </a:ln>
        </p:spPr>
        <p:txBody>
          <a:bodyPr lIns="45719" rIns="45719"/>
          <a:lstStyle/>
          <a:p>
            <a:endParaRPr dirty="0"/>
          </a:p>
        </p:txBody>
      </p:sp>
    </p:spTree>
    <p:extLst>
      <p:ext uri="{BB962C8B-B14F-4D97-AF65-F5344CB8AC3E}">
        <p14:creationId xmlns:p14="http://schemas.microsoft.com/office/powerpoint/2010/main" val="122734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C6694DF-C9B7-48CE-BC46-91767D478D89}"/>
              </a:ext>
            </a:extLst>
          </p:cNvPr>
          <p:cNvSpPr txBox="1">
            <a:spLocks/>
          </p:cNvSpPr>
          <p:nvPr userDrawn="1"/>
        </p:nvSpPr>
        <p:spPr>
          <a:xfrm>
            <a:off x="452632" y="2156815"/>
            <a:ext cx="3799327" cy="348843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400" dirty="0">
              <a:latin typeface="Trebuchet MS" panose="020B0603020202020204" pitchFamily="34" charset="0"/>
            </a:endParaRPr>
          </a:p>
        </p:txBody>
      </p:sp>
      <p:sp>
        <p:nvSpPr>
          <p:cNvPr id="6" name="Title 5">
            <a:extLst>
              <a:ext uri="{FF2B5EF4-FFF2-40B4-BE49-F238E27FC236}">
                <a16:creationId xmlns:a16="http://schemas.microsoft.com/office/drawing/2014/main" id="{2B1199FC-9147-401B-BB1B-A7C41F97FFE2}"/>
              </a:ext>
            </a:extLst>
          </p:cNvPr>
          <p:cNvSpPr>
            <a:spLocks noGrp="1"/>
          </p:cNvSpPr>
          <p:nvPr>
            <p:ph type="title"/>
          </p:nvPr>
        </p:nvSpPr>
        <p:spPr>
          <a:xfrm>
            <a:off x="489096" y="771277"/>
            <a:ext cx="8229600" cy="914400"/>
          </a:xfrm>
          <a:prstGeom prst="rect">
            <a:avLst/>
          </a:prstGeom>
        </p:spPr>
        <p:txBody>
          <a:bodyPr lIns="0" tIns="0" rIns="0" bIns="0" anchor="ctr" anchorCtr="0"/>
          <a:lstStyle>
            <a:lvl1pPr>
              <a:defRPr/>
            </a:lvl1pPr>
          </a:lstStyle>
          <a:p>
            <a:r>
              <a:rPr lang="en-US" dirty="0"/>
              <a:t>Click to edit Master title style</a:t>
            </a:r>
          </a:p>
        </p:txBody>
      </p:sp>
    </p:spTree>
    <p:extLst>
      <p:ext uri="{BB962C8B-B14F-4D97-AF65-F5344CB8AC3E}">
        <p14:creationId xmlns:p14="http://schemas.microsoft.com/office/powerpoint/2010/main" val="176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65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text">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AE84B5D7-135F-449E-A3FF-50B6338DA9D2}"/>
              </a:ext>
            </a:extLst>
          </p:cNvPr>
          <p:cNvSpPr>
            <a:spLocks noGrp="1"/>
          </p:cNvSpPr>
          <p:nvPr>
            <p:ph type="body" sz="quarter" idx="15"/>
          </p:nvPr>
        </p:nvSpPr>
        <p:spPr>
          <a:xfrm>
            <a:off x="489096" y="1919832"/>
            <a:ext cx="8243665" cy="4094792"/>
          </a:xfrm>
          <a:prstGeom prst="rect">
            <a:avLst/>
          </a:prstGeom>
        </p:spPr>
        <p:txBody>
          <a:bodyPr lIns="0" rIns="0"/>
          <a:lstStyle>
            <a:lvl1pPr>
              <a:defRPr>
                <a:solidFill>
                  <a:schemeClr val="accent1">
                    <a:lumMod val="50000"/>
                  </a:schemeClr>
                </a:solidFill>
              </a:defRPr>
            </a:lvl1pPr>
            <a:lvl2pPr>
              <a:spcAft>
                <a:spcPts val="600"/>
              </a:spcAft>
              <a:defRPr sz="1800"/>
            </a:lvl2pPr>
            <a:lvl3pPr>
              <a:spcAft>
                <a:spcPts val="600"/>
              </a:spcAft>
              <a:defRPr sz="1800"/>
            </a:lvl3pPr>
            <a:lvl4pPr>
              <a:spcAft>
                <a:spcPts val="600"/>
              </a:spcAft>
              <a:defRPr sz="1800"/>
            </a:lvl4pPr>
            <a:lvl5pPr marL="914400">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C4A30E96-865C-4522-8F0A-BCEAE6C053D2}"/>
              </a:ext>
            </a:extLst>
          </p:cNvPr>
          <p:cNvSpPr>
            <a:spLocks noGrp="1"/>
          </p:cNvSpPr>
          <p:nvPr>
            <p:ph type="title"/>
          </p:nvPr>
        </p:nvSpPr>
        <p:spPr>
          <a:xfrm>
            <a:off x="489096" y="993310"/>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9336534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 photo">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F351F131-6CBF-44C3-87B5-22D7D81DF8F9}"/>
              </a:ext>
            </a:extLst>
          </p:cNvPr>
          <p:cNvSpPr>
            <a:spLocks noGrp="1"/>
          </p:cNvSpPr>
          <p:nvPr>
            <p:ph type="pic" sz="quarter" idx="13"/>
          </p:nvPr>
        </p:nvSpPr>
        <p:spPr>
          <a:xfrm>
            <a:off x="452216" y="1126219"/>
            <a:ext cx="8243887" cy="5274581"/>
          </a:xfrm>
          <a:prstGeom prst="rect">
            <a:avLst/>
          </a:prstGeom>
        </p:spPr>
        <p:txBody>
          <a:bodyPr/>
          <a:lstStyle>
            <a:lvl1pPr>
              <a:defRPr>
                <a:solidFill>
                  <a:schemeClr val="accent1">
                    <a:lumMod val="50000"/>
                  </a:schemeClr>
                </a:solidFill>
              </a:defRPr>
            </a:lvl1pPr>
          </a:lstStyle>
          <a:p>
            <a:endParaRPr lang="en-US" dirty="0"/>
          </a:p>
        </p:txBody>
      </p:sp>
    </p:spTree>
    <p:extLst>
      <p:ext uri="{BB962C8B-B14F-4D97-AF65-F5344CB8AC3E}">
        <p14:creationId xmlns:p14="http://schemas.microsoft.com/office/powerpoint/2010/main" val="50895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C6694DF-C9B7-48CE-BC46-91767D478D89}"/>
              </a:ext>
            </a:extLst>
          </p:cNvPr>
          <p:cNvSpPr txBox="1">
            <a:spLocks/>
          </p:cNvSpPr>
          <p:nvPr userDrawn="1"/>
        </p:nvSpPr>
        <p:spPr>
          <a:xfrm>
            <a:off x="452632" y="2156815"/>
            <a:ext cx="3799327" cy="348843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400" dirty="0">
              <a:latin typeface="Trebuchet MS" panose="020B0603020202020204" pitchFamily="34" charset="0"/>
            </a:endParaRPr>
          </a:p>
        </p:txBody>
      </p:sp>
      <p:sp>
        <p:nvSpPr>
          <p:cNvPr id="18" name="Picture Placeholder 3">
            <a:extLst>
              <a:ext uri="{FF2B5EF4-FFF2-40B4-BE49-F238E27FC236}">
                <a16:creationId xmlns:a16="http://schemas.microsoft.com/office/drawing/2014/main" id="{DB39900F-6A8C-4C05-BE45-D1CD3C6EBF20}"/>
              </a:ext>
            </a:extLst>
          </p:cNvPr>
          <p:cNvSpPr>
            <a:spLocks noGrp="1"/>
          </p:cNvSpPr>
          <p:nvPr>
            <p:ph type="pic" sz="quarter" idx="13"/>
          </p:nvPr>
        </p:nvSpPr>
        <p:spPr>
          <a:xfrm>
            <a:off x="489096" y="1923690"/>
            <a:ext cx="8229600" cy="4114800"/>
          </a:xfrm>
          <a:prstGeom prst="rect">
            <a:avLst/>
          </a:prstGeom>
        </p:spPr>
        <p:txBody>
          <a:bodyPr lIns="0" tIns="0" rIns="0" bIns="0"/>
          <a:lstStyle>
            <a:lvl1pPr>
              <a:defRPr>
                <a:solidFill>
                  <a:schemeClr val="accent1">
                    <a:lumMod val="50000"/>
                  </a:schemeClr>
                </a:solidFill>
              </a:defRPr>
            </a:lvl1pPr>
          </a:lstStyle>
          <a:p>
            <a:endParaRPr lang="en-US" dirty="0"/>
          </a:p>
        </p:txBody>
      </p:sp>
      <p:sp>
        <p:nvSpPr>
          <p:cNvPr id="6" name="Title 5">
            <a:extLst>
              <a:ext uri="{FF2B5EF4-FFF2-40B4-BE49-F238E27FC236}">
                <a16:creationId xmlns:a16="http://schemas.microsoft.com/office/drawing/2014/main" id="{2B1199FC-9147-401B-BB1B-A7C41F97FFE2}"/>
              </a:ext>
            </a:extLst>
          </p:cNvPr>
          <p:cNvSpPr>
            <a:spLocks noGrp="1"/>
          </p:cNvSpPr>
          <p:nvPr>
            <p:ph type="title"/>
          </p:nvPr>
        </p:nvSpPr>
        <p:spPr>
          <a:xfrm>
            <a:off x="489096" y="771277"/>
            <a:ext cx="8229600" cy="914400"/>
          </a:xfrm>
          <a:prstGeom prst="rect">
            <a:avLst/>
          </a:prstGeom>
        </p:spPr>
        <p:txBody>
          <a:bodyPr lIns="0" tIns="0" rIns="0" bIns="0" anchor="ctr" anchorCtr="0"/>
          <a:lstStyle>
            <a:lvl1pPr>
              <a:defRPr/>
            </a:lvl1pPr>
          </a:lstStyle>
          <a:p>
            <a:r>
              <a:rPr lang="en-US" dirty="0"/>
              <a:t>Click to edit Master title style</a:t>
            </a:r>
          </a:p>
        </p:txBody>
      </p:sp>
    </p:spTree>
    <p:extLst>
      <p:ext uri="{BB962C8B-B14F-4D97-AF65-F5344CB8AC3E}">
        <p14:creationId xmlns:p14="http://schemas.microsoft.com/office/powerpoint/2010/main" val="2120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C6694DF-C9B7-48CE-BC46-91767D478D89}"/>
              </a:ext>
            </a:extLst>
          </p:cNvPr>
          <p:cNvSpPr txBox="1">
            <a:spLocks/>
          </p:cNvSpPr>
          <p:nvPr userDrawn="1"/>
        </p:nvSpPr>
        <p:spPr>
          <a:xfrm>
            <a:off x="452632" y="2156815"/>
            <a:ext cx="3799327" cy="348843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400" dirty="0">
              <a:latin typeface="Trebuchet MS" panose="020B0603020202020204" pitchFamily="34" charset="0"/>
            </a:endParaRPr>
          </a:p>
        </p:txBody>
      </p:sp>
      <p:sp>
        <p:nvSpPr>
          <p:cNvPr id="32" name="Text Placeholder 31">
            <a:extLst>
              <a:ext uri="{FF2B5EF4-FFF2-40B4-BE49-F238E27FC236}">
                <a16:creationId xmlns:a16="http://schemas.microsoft.com/office/drawing/2014/main" id="{8BEA8BC5-2F1F-4EFB-8554-982FE577A121}"/>
              </a:ext>
            </a:extLst>
          </p:cNvPr>
          <p:cNvSpPr>
            <a:spLocks noGrp="1"/>
          </p:cNvSpPr>
          <p:nvPr>
            <p:ph type="body" sz="quarter" idx="15"/>
          </p:nvPr>
        </p:nvSpPr>
        <p:spPr>
          <a:xfrm>
            <a:off x="486942" y="1888665"/>
            <a:ext cx="3887787" cy="4288280"/>
          </a:xfrm>
          <a:prstGeom prst="rect">
            <a:avLst/>
          </a:prstGeom>
        </p:spPr>
        <p:txBody>
          <a:bodyPr lIns="0" tIns="0" rIns="0" bIns="0"/>
          <a:lstStyle>
            <a:lvl1pPr>
              <a:defRPr>
                <a:solidFill>
                  <a:schemeClr val="accent1">
                    <a:lumMod val="50000"/>
                  </a:schemeClr>
                </a:solidFill>
              </a:defRPr>
            </a:lvl1pPr>
            <a:lvl2pPr>
              <a:spcAft>
                <a:spcPts val="600"/>
              </a:spcAft>
              <a:defRPr sz="1800"/>
            </a:lvl2pPr>
            <a:lvl3pPr>
              <a:spcAft>
                <a:spcPts val="600"/>
              </a:spcAft>
              <a:defRPr sz="1800"/>
            </a:lvl3pPr>
            <a:lvl4pPr>
              <a:spcAft>
                <a:spcPts val="600"/>
              </a:spcAft>
              <a:defRPr sz="1800"/>
            </a:lvl4pPr>
            <a:lvl5pPr marL="914400">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35">
            <a:extLst>
              <a:ext uri="{FF2B5EF4-FFF2-40B4-BE49-F238E27FC236}">
                <a16:creationId xmlns:a16="http://schemas.microsoft.com/office/drawing/2014/main" id="{FC3C55BA-D9DF-49BD-BD7A-D7A6E9C60E07}"/>
              </a:ext>
            </a:extLst>
          </p:cNvPr>
          <p:cNvSpPr>
            <a:spLocks noGrp="1"/>
          </p:cNvSpPr>
          <p:nvPr>
            <p:ph type="title"/>
          </p:nvPr>
        </p:nvSpPr>
        <p:spPr>
          <a:xfrm>
            <a:off x="486942" y="773633"/>
            <a:ext cx="8229600" cy="914400"/>
          </a:xfrm>
          <a:prstGeom prst="rect">
            <a:avLst/>
          </a:prstGeom>
        </p:spPr>
        <p:txBody>
          <a:bodyPr lIns="0" tIns="0" rIns="0" bIns="0" anchor="ctr" anchorCtr="0">
            <a:noAutofit/>
          </a:bodyPr>
          <a:lstStyle>
            <a:lvl1pPr>
              <a:defRPr sz="2800"/>
            </a:lvl1pPr>
          </a:lstStyle>
          <a:p>
            <a:r>
              <a:rPr lang="en-US" dirty="0"/>
              <a:t>Click to edit Master title style</a:t>
            </a:r>
          </a:p>
        </p:txBody>
      </p:sp>
      <p:sp>
        <p:nvSpPr>
          <p:cNvPr id="37" name="Text Placeholder 31">
            <a:extLst>
              <a:ext uri="{FF2B5EF4-FFF2-40B4-BE49-F238E27FC236}">
                <a16:creationId xmlns:a16="http://schemas.microsoft.com/office/drawing/2014/main" id="{43D125B1-F7FA-478D-A93D-6B1F2D583E05}"/>
              </a:ext>
            </a:extLst>
          </p:cNvPr>
          <p:cNvSpPr>
            <a:spLocks noGrp="1"/>
          </p:cNvSpPr>
          <p:nvPr>
            <p:ph type="body" sz="quarter" idx="16"/>
          </p:nvPr>
        </p:nvSpPr>
        <p:spPr>
          <a:xfrm>
            <a:off x="4808316" y="1888664"/>
            <a:ext cx="3887787" cy="4288280"/>
          </a:xfrm>
          <a:prstGeom prst="rect">
            <a:avLst/>
          </a:prstGeom>
        </p:spPr>
        <p:txBody>
          <a:bodyPr lIns="0" tIns="0" rIns="0" bIns="0"/>
          <a:lstStyle>
            <a:lvl1pPr>
              <a:defRPr>
                <a:solidFill>
                  <a:schemeClr val="accent1">
                    <a:lumMod val="50000"/>
                  </a:schemeClr>
                </a:solidFill>
              </a:defRPr>
            </a:lvl1pPr>
            <a:lvl2pPr>
              <a:spcAft>
                <a:spcPts val="600"/>
              </a:spcAft>
              <a:defRPr sz="1800"/>
            </a:lvl2pPr>
            <a:lvl3pPr>
              <a:spcAft>
                <a:spcPts val="600"/>
              </a:spcAft>
              <a:defRPr sz="1800"/>
            </a:lvl3pPr>
            <a:lvl4pPr>
              <a:spcAft>
                <a:spcPts val="600"/>
              </a:spcAft>
              <a:defRPr sz="1800"/>
            </a:lvl4pPr>
            <a:lvl5pPr marL="914400">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93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C6694DF-C9B7-48CE-BC46-91767D478D89}"/>
              </a:ext>
            </a:extLst>
          </p:cNvPr>
          <p:cNvSpPr txBox="1">
            <a:spLocks/>
          </p:cNvSpPr>
          <p:nvPr userDrawn="1"/>
        </p:nvSpPr>
        <p:spPr>
          <a:xfrm>
            <a:off x="452632" y="2156815"/>
            <a:ext cx="3799327" cy="348843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400" dirty="0">
              <a:latin typeface="Trebuchet MS" panose="020B0603020202020204" pitchFamily="34" charset="0"/>
            </a:endParaRPr>
          </a:p>
        </p:txBody>
      </p:sp>
      <p:sp>
        <p:nvSpPr>
          <p:cNvPr id="5" name="Title 4">
            <a:extLst>
              <a:ext uri="{FF2B5EF4-FFF2-40B4-BE49-F238E27FC236}">
                <a16:creationId xmlns:a16="http://schemas.microsoft.com/office/drawing/2014/main" id="{46415816-A390-4CA8-8901-EFF3081F0A4E}"/>
              </a:ext>
            </a:extLst>
          </p:cNvPr>
          <p:cNvSpPr>
            <a:spLocks noGrp="1"/>
          </p:cNvSpPr>
          <p:nvPr>
            <p:ph type="title"/>
          </p:nvPr>
        </p:nvSpPr>
        <p:spPr>
          <a:xfrm>
            <a:off x="489094" y="773112"/>
            <a:ext cx="8229600" cy="914400"/>
          </a:xfrm>
          <a:prstGeom prst="rect">
            <a:avLst/>
          </a:prstGeom>
        </p:spPr>
        <p:txBody>
          <a:bodyPr lIns="0" tIns="0" rIns="0" bIns="0" anchor="ctr" anchorCtr="0"/>
          <a:lstStyle/>
          <a:p>
            <a:r>
              <a:rPr lang="en-US" dirty="0"/>
              <a:t>Click to edit Master title style</a:t>
            </a:r>
          </a:p>
        </p:txBody>
      </p:sp>
      <p:sp>
        <p:nvSpPr>
          <p:cNvPr id="18" name="Text Placeholder 31">
            <a:extLst>
              <a:ext uri="{FF2B5EF4-FFF2-40B4-BE49-F238E27FC236}">
                <a16:creationId xmlns:a16="http://schemas.microsoft.com/office/drawing/2014/main" id="{BA371FE7-526D-4F33-9B4B-0AB0A0F5DBBA}"/>
              </a:ext>
            </a:extLst>
          </p:cNvPr>
          <p:cNvSpPr>
            <a:spLocks noGrp="1"/>
          </p:cNvSpPr>
          <p:nvPr>
            <p:ph type="body" sz="quarter" idx="15"/>
          </p:nvPr>
        </p:nvSpPr>
        <p:spPr>
          <a:xfrm>
            <a:off x="489094" y="1889183"/>
            <a:ext cx="2532493" cy="4276378"/>
          </a:xfrm>
          <a:prstGeom prst="rect">
            <a:avLst/>
          </a:prstGeom>
        </p:spPr>
        <p:txBody>
          <a:bodyPr lIns="0" tIns="0" rIns="0" bIns="0"/>
          <a:lstStyle>
            <a:lvl1pPr>
              <a:defRPr>
                <a:solidFill>
                  <a:schemeClr val="accent1">
                    <a:lumMod val="50000"/>
                  </a:schemeClr>
                </a:solidFill>
              </a:defRPr>
            </a:lvl1pPr>
            <a:lvl2pPr>
              <a:defRPr sz="1800"/>
            </a:lvl2pPr>
            <a:lvl3pPr>
              <a:defRPr sz="1800"/>
            </a:lvl3pPr>
            <a:lvl4pPr>
              <a:defRPr sz="1800"/>
            </a:lvl4pPr>
            <a:lvl5pPr marL="914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1">
            <a:extLst>
              <a:ext uri="{FF2B5EF4-FFF2-40B4-BE49-F238E27FC236}">
                <a16:creationId xmlns:a16="http://schemas.microsoft.com/office/drawing/2014/main" id="{6D28592E-92B7-448F-B5EE-4C6DEBEF8671}"/>
              </a:ext>
            </a:extLst>
          </p:cNvPr>
          <p:cNvSpPr>
            <a:spLocks noGrp="1"/>
          </p:cNvSpPr>
          <p:nvPr>
            <p:ph type="body" sz="quarter" idx="16"/>
          </p:nvPr>
        </p:nvSpPr>
        <p:spPr>
          <a:xfrm>
            <a:off x="3326351" y="1889183"/>
            <a:ext cx="2532493" cy="4276377"/>
          </a:xfrm>
          <a:prstGeom prst="rect">
            <a:avLst/>
          </a:prstGeom>
        </p:spPr>
        <p:txBody>
          <a:bodyPr lIns="0" tIns="0" rIns="0" bIns="0"/>
          <a:lstStyle>
            <a:lvl1pPr>
              <a:defRPr>
                <a:solidFill>
                  <a:schemeClr val="accent1">
                    <a:lumMod val="50000"/>
                  </a:schemeClr>
                </a:solidFill>
              </a:defRPr>
            </a:lvl1pPr>
            <a:lvl2pPr>
              <a:defRPr sz="1800"/>
            </a:lvl2pPr>
            <a:lvl3pPr>
              <a:defRPr sz="1800"/>
            </a:lvl3pPr>
            <a:lvl4pPr>
              <a:defRPr sz="1800"/>
            </a:lvl4pPr>
            <a:lvl5pPr marL="914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31">
            <a:extLst>
              <a:ext uri="{FF2B5EF4-FFF2-40B4-BE49-F238E27FC236}">
                <a16:creationId xmlns:a16="http://schemas.microsoft.com/office/drawing/2014/main" id="{A8F7D885-0A02-4C05-AE19-6BBF44026391}"/>
              </a:ext>
            </a:extLst>
          </p:cNvPr>
          <p:cNvSpPr>
            <a:spLocks noGrp="1"/>
          </p:cNvSpPr>
          <p:nvPr>
            <p:ph type="body" sz="quarter" idx="17"/>
          </p:nvPr>
        </p:nvSpPr>
        <p:spPr>
          <a:xfrm>
            <a:off x="6163609" y="1889183"/>
            <a:ext cx="2532493" cy="4276377"/>
          </a:xfrm>
          <a:prstGeom prst="rect">
            <a:avLst/>
          </a:prstGeom>
        </p:spPr>
        <p:txBody>
          <a:bodyPr lIns="0" tIns="0" rIns="0" bIns="0"/>
          <a:lstStyle>
            <a:lvl1pPr>
              <a:defRPr>
                <a:solidFill>
                  <a:schemeClr val="accent1">
                    <a:lumMod val="50000"/>
                  </a:schemeClr>
                </a:solidFill>
              </a:defRPr>
            </a:lvl1pPr>
            <a:lvl2pPr>
              <a:defRPr sz="1800"/>
            </a:lvl2pPr>
            <a:lvl3pPr>
              <a:defRPr sz="1800"/>
            </a:lvl3pPr>
            <a:lvl4pPr>
              <a:defRPr sz="1800"/>
            </a:lvl4pPr>
            <a:lvl5pPr marL="914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57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photo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3E9491E-48A1-4814-A279-DE02222C3152}"/>
              </a:ext>
            </a:extLst>
          </p:cNvPr>
          <p:cNvSpPr>
            <a:spLocks noGrp="1"/>
          </p:cNvSpPr>
          <p:nvPr>
            <p:ph type="pic" sz="quarter" idx="13"/>
          </p:nvPr>
        </p:nvSpPr>
        <p:spPr>
          <a:xfrm>
            <a:off x="4725766" y="1863305"/>
            <a:ext cx="3970337" cy="4306047"/>
          </a:xfrm>
          <a:prstGeom prst="rect">
            <a:avLst/>
          </a:prstGeom>
        </p:spPr>
        <p:txBody>
          <a:bodyPr/>
          <a:lstStyle>
            <a:lvl1pPr>
              <a:defRPr>
                <a:solidFill>
                  <a:schemeClr val="accent1">
                    <a:lumMod val="50000"/>
                  </a:schemeClr>
                </a:solidFill>
              </a:defRPr>
            </a:lvl1pPr>
          </a:lstStyle>
          <a:p>
            <a:endParaRPr lang="en-US" dirty="0"/>
          </a:p>
        </p:txBody>
      </p:sp>
      <p:sp>
        <p:nvSpPr>
          <p:cNvPr id="3" name="Title 2">
            <a:extLst>
              <a:ext uri="{FF2B5EF4-FFF2-40B4-BE49-F238E27FC236}">
                <a16:creationId xmlns:a16="http://schemas.microsoft.com/office/drawing/2014/main" id="{096A72D5-0278-4353-AD31-1EB093F29D0F}"/>
              </a:ext>
            </a:extLst>
          </p:cNvPr>
          <p:cNvSpPr>
            <a:spLocks noGrp="1"/>
          </p:cNvSpPr>
          <p:nvPr>
            <p:ph type="title"/>
          </p:nvPr>
        </p:nvSpPr>
        <p:spPr>
          <a:xfrm>
            <a:off x="489096" y="771277"/>
            <a:ext cx="8229600" cy="914400"/>
          </a:xfrm>
          <a:prstGeom prst="rect">
            <a:avLst/>
          </a:prstGeom>
        </p:spPr>
        <p:txBody>
          <a:bodyPr lIns="0" tIns="0" rIns="0" bIns="0" anchor="ctr" anchorCtr="0"/>
          <a:lstStyle/>
          <a:p>
            <a:r>
              <a:rPr lang="en-US" dirty="0"/>
              <a:t>Click to edit Master title style</a:t>
            </a:r>
          </a:p>
        </p:txBody>
      </p:sp>
      <p:sp>
        <p:nvSpPr>
          <p:cNvPr id="12" name="Text Placeholder 31">
            <a:extLst>
              <a:ext uri="{FF2B5EF4-FFF2-40B4-BE49-F238E27FC236}">
                <a16:creationId xmlns:a16="http://schemas.microsoft.com/office/drawing/2014/main" id="{98D8290A-1D62-48E4-A6E3-E8A38A86EC10}"/>
              </a:ext>
            </a:extLst>
          </p:cNvPr>
          <p:cNvSpPr>
            <a:spLocks noGrp="1"/>
          </p:cNvSpPr>
          <p:nvPr>
            <p:ph type="body" sz="quarter" idx="15"/>
          </p:nvPr>
        </p:nvSpPr>
        <p:spPr>
          <a:xfrm>
            <a:off x="489096" y="1863306"/>
            <a:ext cx="3887787" cy="4306048"/>
          </a:xfrm>
          <a:prstGeom prst="rect">
            <a:avLst/>
          </a:prstGeom>
        </p:spPr>
        <p:txBody>
          <a:bodyPr lIns="0" tIns="0" rIns="0" bIns="0"/>
          <a:lstStyle>
            <a:lvl1pPr>
              <a:defRPr>
                <a:solidFill>
                  <a:schemeClr val="accent1">
                    <a:lumMod val="50000"/>
                  </a:schemeClr>
                </a:solidFill>
              </a:defRPr>
            </a:lvl1pPr>
            <a:lvl2pPr>
              <a:spcAft>
                <a:spcPts val="600"/>
              </a:spcAft>
              <a:defRPr sz="1800"/>
            </a:lvl2pPr>
            <a:lvl3pPr>
              <a:spcAft>
                <a:spcPts val="600"/>
              </a:spcAft>
              <a:defRPr sz="1800"/>
            </a:lvl3pPr>
            <a:lvl4pPr>
              <a:spcAft>
                <a:spcPts val="600"/>
              </a:spcAft>
              <a:defRPr sz="1800"/>
            </a:lvl4pPr>
            <a:lvl5pPr marL="914400">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807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photo lef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C6694DF-C9B7-48CE-BC46-91767D478D89}"/>
              </a:ext>
            </a:extLst>
          </p:cNvPr>
          <p:cNvSpPr txBox="1">
            <a:spLocks/>
          </p:cNvSpPr>
          <p:nvPr userDrawn="1"/>
        </p:nvSpPr>
        <p:spPr>
          <a:xfrm>
            <a:off x="452632" y="2156815"/>
            <a:ext cx="3799327" cy="3488436"/>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400" dirty="0">
              <a:latin typeface="Trebuchet MS" panose="020B0603020202020204" pitchFamily="34" charset="0"/>
            </a:endParaRPr>
          </a:p>
        </p:txBody>
      </p:sp>
      <p:sp>
        <p:nvSpPr>
          <p:cNvPr id="12" name="Picture Placeholder 3">
            <a:extLst>
              <a:ext uri="{FF2B5EF4-FFF2-40B4-BE49-F238E27FC236}">
                <a16:creationId xmlns:a16="http://schemas.microsoft.com/office/drawing/2014/main" id="{9332C52F-578A-4D19-BAC0-0696CB24C93B}"/>
              </a:ext>
            </a:extLst>
          </p:cNvPr>
          <p:cNvSpPr>
            <a:spLocks noGrp="1"/>
          </p:cNvSpPr>
          <p:nvPr>
            <p:ph type="pic" sz="quarter" idx="13"/>
          </p:nvPr>
        </p:nvSpPr>
        <p:spPr>
          <a:xfrm>
            <a:off x="489096" y="1846053"/>
            <a:ext cx="3970337" cy="4338477"/>
          </a:xfrm>
          <a:prstGeom prst="rect">
            <a:avLst/>
          </a:prstGeom>
        </p:spPr>
        <p:txBody>
          <a:bodyPr/>
          <a:lstStyle>
            <a:lvl1pPr>
              <a:defRPr>
                <a:solidFill>
                  <a:schemeClr val="accent1">
                    <a:lumMod val="50000"/>
                  </a:schemeClr>
                </a:solidFill>
              </a:defRPr>
            </a:lvl1pPr>
          </a:lstStyle>
          <a:p>
            <a:endParaRPr lang="en-US" dirty="0"/>
          </a:p>
        </p:txBody>
      </p:sp>
      <p:sp>
        <p:nvSpPr>
          <p:cNvPr id="14" name="Text Placeholder 31">
            <a:extLst>
              <a:ext uri="{FF2B5EF4-FFF2-40B4-BE49-F238E27FC236}">
                <a16:creationId xmlns:a16="http://schemas.microsoft.com/office/drawing/2014/main" id="{C1CCFA94-3274-4A11-8715-9CF69773AAA4}"/>
              </a:ext>
            </a:extLst>
          </p:cNvPr>
          <p:cNvSpPr>
            <a:spLocks noGrp="1"/>
          </p:cNvSpPr>
          <p:nvPr>
            <p:ph type="body" sz="quarter" idx="16"/>
          </p:nvPr>
        </p:nvSpPr>
        <p:spPr>
          <a:xfrm>
            <a:off x="4808316" y="1846054"/>
            <a:ext cx="3887787" cy="4338476"/>
          </a:xfrm>
          <a:prstGeom prst="rect">
            <a:avLst/>
          </a:prstGeom>
        </p:spPr>
        <p:txBody>
          <a:bodyPr lIns="0" tIns="0" rIns="0" bIns="0"/>
          <a:lstStyle>
            <a:lvl1pPr>
              <a:defRPr>
                <a:solidFill>
                  <a:schemeClr val="accent1">
                    <a:lumMod val="50000"/>
                  </a:schemeClr>
                </a:solidFill>
              </a:defRPr>
            </a:lvl1pPr>
            <a:lvl2pPr>
              <a:spcAft>
                <a:spcPts val="600"/>
              </a:spcAft>
              <a:defRPr sz="1800"/>
            </a:lvl2pPr>
            <a:lvl3pPr>
              <a:spcAft>
                <a:spcPts val="600"/>
              </a:spcAft>
              <a:defRPr sz="1800"/>
            </a:lvl3pPr>
            <a:lvl4pPr>
              <a:spcAft>
                <a:spcPts val="600"/>
              </a:spcAft>
              <a:defRPr sz="1800"/>
            </a:lvl4pPr>
            <a:lvl5pPr marL="914400">
              <a:spcAft>
                <a:spcPts val="60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8">
            <a:extLst>
              <a:ext uri="{FF2B5EF4-FFF2-40B4-BE49-F238E27FC236}">
                <a16:creationId xmlns:a16="http://schemas.microsoft.com/office/drawing/2014/main" id="{0D59A504-1250-4E9F-B9BA-376417ED53BA}"/>
              </a:ext>
            </a:extLst>
          </p:cNvPr>
          <p:cNvSpPr txBox="1">
            <a:spLocks/>
          </p:cNvSpPr>
          <p:nvPr userDrawn="1"/>
        </p:nvSpPr>
        <p:spPr>
          <a:xfrm>
            <a:off x="489096" y="766853"/>
            <a:ext cx="8229600" cy="914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Trebuchet MS" panose="020B0603020202020204" pitchFamily="34" charset="0"/>
                <a:ea typeface="+mj-ea"/>
                <a:cs typeface="+mj-cs"/>
              </a:defRPr>
            </a:lvl1pPr>
          </a:lstStyle>
          <a:p>
            <a:r>
              <a:rPr lang="en-US" dirty="0">
                <a:latin typeface="+mn-lt"/>
              </a:rPr>
              <a:t>Click to edit Master title style</a:t>
            </a:r>
          </a:p>
        </p:txBody>
      </p:sp>
    </p:spTree>
    <p:extLst>
      <p:ext uri="{BB962C8B-B14F-4D97-AF65-F5344CB8AC3E}">
        <p14:creationId xmlns:p14="http://schemas.microsoft.com/office/powerpoint/2010/main" val="284051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63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447256-C1B7-4F0B-9338-88FCF6A10E9D}"/>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4256"/>
            <a:ext cx="9144000" cy="609600"/>
          </a:xfrm>
          <a:prstGeom prst="rect">
            <a:avLst/>
          </a:prstGeom>
        </p:spPr>
      </p:pic>
      <p:sp>
        <p:nvSpPr>
          <p:cNvPr id="25" name="Rectangle 24">
            <a:extLst>
              <a:ext uri="{FF2B5EF4-FFF2-40B4-BE49-F238E27FC236}">
                <a16:creationId xmlns:a16="http://schemas.microsoft.com/office/drawing/2014/main" id="{C8CE1DB0-967A-47F1-80FF-3252D95FFCEE}"/>
              </a:ext>
            </a:extLst>
          </p:cNvPr>
          <p:cNvSpPr/>
          <p:nvPr userDrawn="1"/>
        </p:nvSpPr>
        <p:spPr>
          <a:xfrm>
            <a:off x="0" y="4914900"/>
            <a:ext cx="9144000" cy="1943099"/>
          </a:xfrm>
          <a:prstGeom prst="rect">
            <a:avLst/>
          </a:prstGeom>
          <a:gradFill>
            <a:gsLst>
              <a:gs pos="100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11" name="Footer Placeholder 4">
            <a:extLst>
              <a:ext uri="{FF2B5EF4-FFF2-40B4-BE49-F238E27FC236}">
                <a16:creationId xmlns:a16="http://schemas.microsoft.com/office/drawing/2014/main" id="{C4C8315B-E3EF-42B5-912D-120045A8B2F9}"/>
              </a:ext>
            </a:extLst>
          </p:cNvPr>
          <p:cNvSpPr txBox="1">
            <a:spLocks/>
          </p:cNvSpPr>
          <p:nvPr userDrawn="1"/>
        </p:nvSpPr>
        <p:spPr>
          <a:xfrm>
            <a:off x="489097" y="6492710"/>
            <a:ext cx="3934773" cy="282956"/>
          </a:xfrm>
          <a:prstGeom prst="rect">
            <a:avLst/>
          </a:prstGeom>
        </p:spPr>
        <p:txBody>
          <a:bodyPr vert="horz" lIns="0" tIns="0" rIns="0" bIns="0" rtlCol="0" anchor="ctr"/>
          <a:lstStyle>
            <a:defPPr>
              <a:defRPr lang="en-US"/>
            </a:defPPr>
            <a:lvl1pPr marL="0" algn="l"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65000"/>
                  </a:schemeClr>
                </a:solidFill>
                <a:latin typeface="Trebuchet MS" panose="020B0603020202020204" pitchFamily="34" charset="0"/>
              </a:rPr>
              <a:t>Copyright © 2018 - 2023 Financial Educators Network</a:t>
            </a:r>
            <a:r>
              <a:rPr lang="en-US" sz="1000" b="0" i="0" kern="1200" dirty="0">
                <a:solidFill>
                  <a:schemeClr val="bg1">
                    <a:lumMod val="75000"/>
                  </a:schemeClr>
                </a:solidFill>
                <a:effectLst/>
                <a:latin typeface="+mn-lt"/>
                <a:ea typeface="+mn-ea"/>
                <a:cs typeface="+mn-cs"/>
              </a:rPr>
              <a:t>®</a:t>
            </a:r>
            <a:r>
              <a:rPr lang="en-US" sz="700" dirty="0">
                <a:solidFill>
                  <a:schemeClr val="bg1">
                    <a:lumMod val="65000"/>
                  </a:schemeClr>
                </a:solidFill>
                <a:latin typeface="Trebuchet MS" panose="020B0603020202020204" pitchFamily="34" charset="0"/>
              </a:rPr>
              <a:t> </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67957667"/>
      </p:ext>
    </p:extLst>
  </p:cSld>
  <p:clrMap bg1="lt1" tx1="dk1" bg2="lt2" tx2="dk2" accent1="accent1" accent2="accent2" accent3="accent3" accent4="accent4" accent5="accent5" accent6="accent6" hlink="hlink" folHlink="folHlink"/>
  <p:sldLayoutIdLst>
    <p:sldLayoutId id="2147483692" r:id="rId1"/>
    <p:sldLayoutId id="2147483662" r:id="rId2"/>
    <p:sldLayoutId id="2147483661" r:id="rId3"/>
    <p:sldLayoutId id="2147483687" r:id="rId4"/>
    <p:sldLayoutId id="2147483685" r:id="rId5"/>
    <p:sldLayoutId id="2147483689" r:id="rId6"/>
    <p:sldLayoutId id="2147483688" r:id="rId7"/>
    <p:sldLayoutId id="2147483686" r:id="rId8"/>
    <p:sldLayoutId id="2147483663" r:id="rId9"/>
    <p:sldLayoutId id="2147483691" r:id="rId10"/>
    <p:sldLayoutId id="2147483667" r:id="rId11"/>
  </p:sldLayoutIdLst>
  <p:hf sldNum="0" hdr="0" dt="0"/>
  <p:txStyles>
    <p:titleStyle>
      <a:lvl1pPr algn="l" defTabSz="914400" rtl="0" eaLnBrk="1" latinLnBrk="0" hangingPunct="1">
        <a:lnSpc>
          <a:spcPct val="90000"/>
        </a:lnSpc>
        <a:spcBef>
          <a:spcPct val="0"/>
        </a:spcBef>
        <a:buNone/>
        <a:defRPr lang="en-US" sz="2800" b="1" i="0" u="none" kern="1200" dirty="0">
          <a:solidFill>
            <a:schemeClr val="accent1">
              <a:lumMod val="50000"/>
            </a:schemeClr>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2"/>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13021AD-F7C1-41D5-BC2D-3D169AE607FE}"/>
              </a:ext>
            </a:extLst>
          </p:cNvPr>
          <p:cNvSpPr txBox="1">
            <a:spLocks/>
          </p:cNvSpPr>
          <p:nvPr/>
        </p:nvSpPr>
        <p:spPr>
          <a:xfrm>
            <a:off x="457200" y="2655639"/>
            <a:ext cx="3531376" cy="1088665"/>
          </a:xfrm>
          <a:prstGeom prst="rect">
            <a:avLst/>
          </a:prstGeom>
        </p:spPr>
        <p:txBody>
          <a:bodyPr>
            <a:normAutofit/>
          </a:bodyPr>
          <a:lstStyle>
            <a:lvl1pPr marL="0" indent="0" algn="l" defTabSz="457200" rtl="0" eaLnBrk="1" latinLnBrk="0" hangingPunct="1">
              <a:spcBef>
                <a:spcPct val="20000"/>
              </a:spcBef>
              <a:buFont typeface="Arial"/>
              <a:buNone/>
              <a:defRPr sz="1800" kern="1200">
                <a:solidFill>
                  <a:schemeClr val="bg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dirty="0">
                <a:ea typeface="ＭＳ Ｐゴシック" panose="020B0600070205080204" pitchFamily="34" charset="-128"/>
              </a:rPr>
              <a:t>Presented by:</a:t>
            </a:r>
          </a:p>
          <a:p>
            <a:r>
              <a:rPr lang="en-US" altLang="en-US" dirty="0">
                <a:ea typeface="ＭＳ Ｐゴシック" panose="020B0600070205080204" pitchFamily="34" charset="-128"/>
              </a:rPr>
              <a:t>[ Name of Instructor ]</a:t>
            </a:r>
          </a:p>
        </p:txBody>
      </p:sp>
    </p:spTree>
    <p:extLst>
      <p:ext uri="{BB962C8B-B14F-4D97-AF65-F5344CB8AC3E}">
        <p14:creationId xmlns:p14="http://schemas.microsoft.com/office/powerpoint/2010/main" val="205060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C7B97-A98F-4F34-8A56-8FC62D460E8A}"/>
              </a:ext>
            </a:extLst>
          </p:cNvPr>
          <p:cNvSpPr>
            <a:spLocks noGrp="1"/>
          </p:cNvSpPr>
          <p:nvPr>
            <p:ph type="title"/>
          </p:nvPr>
        </p:nvSpPr>
        <p:spPr/>
        <p:txBody>
          <a:bodyPr tIns="91440" bIns="182880"/>
          <a:lstStyle/>
          <a:p>
            <a:pPr algn="ctr"/>
            <a:r>
              <a:rPr lang="en-US" dirty="0"/>
              <a:t>Debt Reduction Strategies</a:t>
            </a:r>
          </a:p>
        </p:txBody>
      </p:sp>
      <p:sp>
        <p:nvSpPr>
          <p:cNvPr id="7" name="Text Placeholder 4">
            <a:extLst>
              <a:ext uri="{FF2B5EF4-FFF2-40B4-BE49-F238E27FC236}">
                <a16:creationId xmlns:a16="http://schemas.microsoft.com/office/drawing/2014/main" id="{ACB073F6-0F9D-43F3-B7D9-D074BAEE672D}"/>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8" name="Slide Number Placeholder 3">
            <a:extLst>
              <a:ext uri="{FF2B5EF4-FFF2-40B4-BE49-F238E27FC236}">
                <a16:creationId xmlns:a16="http://schemas.microsoft.com/office/drawing/2014/main" id="{CFE007A5-8639-4BA7-BE50-915DDD365484}"/>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2-5</a:t>
            </a:r>
          </a:p>
        </p:txBody>
      </p:sp>
      <p:pic>
        <p:nvPicPr>
          <p:cNvPr id="3" name="Picture 2" descr="A white background with black text&#10;&#10;Description automatically generated">
            <a:extLst>
              <a:ext uri="{FF2B5EF4-FFF2-40B4-BE49-F238E27FC236}">
                <a16:creationId xmlns:a16="http://schemas.microsoft.com/office/drawing/2014/main" id="{C53BE82A-650B-D2B2-4AF4-26927DD3D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05" y="1688033"/>
            <a:ext cx="7329990" cy="2486961"/>
          </a:xfrm>
          <a:prstGeom prst="rect">
            <a:avLst/>
          </a:prstGeom>
        </p:spPr>
      </p:pic>
    </p:spTree>
    <p:extLst>
      <p:ext uri="{BB962C8B-B14F-4D97-AF65-F5344CB8AC3E}">
        <p14:creationId xmlns:p14="http://schemas.microsoft.com/office/powerpoint/2010/main" val="245251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E1AEBB-EAC9-4528-A9E5-C2F9F4C7C9D9}"/>
              </a:ext>
            </a:extLst>
          </p:cNvPr>
          <p:cNvSpPr>
            <a:spLocks noGrp="1"/>
          </p:cNvSpPr>
          <p:nvPr>
            <p:ph type="body" sz="quarter" idx="15"/>
          </p:nvPr>
        </p:nvSpPr>
        <p:spPr>
          <a:xfrm>
            <a:off x="486942" y="1888664"/>
            <a:ext cx="8177265" cy="4494883"/>
          </a:xfrm>
        </p:spPr>
        <p:txBody>
          <a:bodyPr/>
          <a:lstStyle/>
          <a:p>
            <a:pPr marL="0" lvl="1" indent="0">
              <a:buNone/>
            </a:pPr>
            <a:r>
              <a:rPr lang="en-US" dirty="0"/>
              <a:t>Sam, Miguel and Cindy all have $15,000 on credit cards at 15.99%</a:t>
            </a:r>
            <a:r>
              <a:rPr lang="en-US" baseline="30000" dirty="0"/>
              <a:t>1 </a:t>
            </a:r>
            <a:r>
              <a:rPr lang="en-US" dirty="0"/>
              <a:t> APR, a </a:t>
            </a:r>
            <a:br>
              <a:rPr lang="en-US" dirty="0"/>
            </a:br>
            <a:r>
              <a:rPr lang="en-US" dirty="0"/>
              <a:t>$10,000 car loan at 3.5%</a:t>
            </a:r>
            <a:r>
              <a:rPr lang="en-US" baseline="30000" dirty="0"/>
              <a:t>2</a:t>
            </a:r>
            <a:r>
              <a:rPr lang="en-US" dirty="0"/>
              <a:t> APR, and a $30,000 in student loans at 4.5%</a:t>
            </a:r>
            <a:r>
              <a:rPr lang="en-US" baseline="30000" dirty="0"/>
              <a:t>3 </a:t>
            </a:r>
            <a:r>
              <a:rPr lang="en-US" dirty="0"/>
              <a:t>APR</a:t>
            </a:r>
            <a:endParaRPr lang="en-US" baseline="30000" dirty="0"/>
          </a:p>
          <a:p>
            <a:endParaRPr lang="en-US" dirty="0"/>
          </a:p>
        </p:txBody>
      </p:sp>
      <p:sp>
        <p:nvSpPr>
          <p:cNvPr id="4" name="Title 3">
            <a:extLst>
              <a:ext uri="{FF2B5EF4-FFF2-40B4-BE49-F238E27FC236}">
                <a16:creationId xmlns:a16="http://schemas.microsoft.com/office/drawing/2014/main" id="{DE1C7B97-A98F-4F34-8A56-8FC62D460E8A}"/>
              </a:ext>
            </a:extLst>
          </p:cNvPr>
          <p:cNvSpPr>
            <a:spLocks noGrp="1"/>
          </p:cNvSpPr>
          <p:nvPr>
            <p:ph type="title"/>
          </p:nvPr>
        </p:nvSpPr>
        <p:spPr/>
        <p:txBody>
          <a:bodyPr tIns="91440" bIns="182880"/>
          <a:lstStyle/>
          <a:p>
            <a:r>
              <a:rPr lang="en-US" dirty="0"/>
              <a:t>Debt Reduction Strategies</a:t>
            </a:r>
          </a:p>
        </p:txBody>
      </p:sp>
      <p:sp>
        <p:nvSpPr>
          <p:cNvPr id="6" name="TextBox 5">
            <a:extLst>
              <a:ext uri="{FF2B5EF4-FFF2-40B4-BE49-F238E27FC236}">
                <a16:creationId xmlns:a16="http://schemas.microsoft.com/office/drawing/2014/main" id="{991991CB-8327-4292-8203-93960A4D1C1C}"/>
              </a:ext>
            </a:extLst>
          </p:cNvPr>
          <p:cNvSpPr txBox="1"/>
          <p:nvPr/>
        </p:nvSpPr>
        <p:spPr>
          <a:xfrm>
            <a:off x="486942" y="5646003"/>
            <a:ext cx="8207007" cy="830997"/>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$300 hypothetical minimum payment maintained or exceeded.</a:t>
            </a:r>
          </a:p>
          <a:p>
            <a:r>
              <a:rPr lang="en-US" sz="1200" i="1" baseline="30000" dirty="0">
                <a:solidFill>
                  <a:schemeClr val="bg2">
                    <a:lumMod val="10000"/>
                  </a:schemeClr>
                </a:solidFill>
                <a:latin typeface="Arial Narrow" panose="020B0606020202030204" pitchFamily="34" charset="0"/>
              </a:rPr>
              <a:t>2</a:t>
            </a:r>
            <a:r>
              <a:rPr lang="en-US" sz="1200" i="1" dirty="0">
                <a:solidFill>
                  <a:schemeClr val="bg2">
                    <a:lumMod val="10000"/>
                  </a:schemeClr>
                </a:solidFill>
                <a:latin typeface="Arial Narrow" panose="020B0606020202030204" pitchFamily="34" charset="0"/>
              </a:rPr>
              <a:t> $400 hypothetical minimum payment maintained or exceeded.</a:t>
            </a:r>
          </a:p>
          <a:p>
            <a:r>
              <a:rPr lang="en-US" sz="1200" i="1" baseline="30000" dirty="0">
                <a:solidFill>
                  <a:schemeClr val="bg2">
                    <a:lumMod val="10000"/>
                  </a:schemeClr>
                </a:solidFill>
                <a:latin typeface="Arial Narrow" panose="020B0606020202030204" pitchFamily="34" charset="0"/>
              </a:rPr>
              <a:t>3</a:t>
            </a:r>
            <a:r>
              <a:rPr lang="en-US" sz="1200" i="1" dirty="0">
                <a:solidFill>
                  <a:schemeClr val="bg2">
                    <a:lumMod val="10000"/>
                  </a:schemeClr>
                </a:solidFill>
                <a:latin typeface="Arial Narrow" panose="020B0606020202030204" pitchFamily="34" charset="0"/>
              </a:rPr>
              <a:t> $550 hypothetical minimum payment maintained or exceeded.</a:t>
            </a:r>
          </a:p>
          <a:p>
            <a:r>
              <a:rPr lang="en-US" sz="1200" i="1" baseline="30000" dirty="0">
                <a:solidFill>
                  <a:schemeClr val="bg2">
                    <a:lumMod val="10000"/>
                  </a:schemeClr>
                </a:solidFill>
                <a:latin typeface="Arial Narrow" panose="020B0606020202030204" pitchFamily="34" charset="0"/>
              </a:rPr>
              <a:t>4 </a:t>
            </a:r>
            <a:r>
              <a:rPr lang="en-US" sz="1200" i="1" dirty="0">
                <a:solidFill>
                  <a:schemeClr val="bg2">
                    <a:lumMod val="10000"/>
                  </a:schemeClr>
                </a:solidFill>
                <a:latin typeface="Arial Narrow" panose="020B0606020202030204" pitchFamily="34" charset="0"/>
              </a:rPr>
              <a:t>Despite sequencing, car loan will be paid off before the student loan due to loan term and resulting minimum payments.</a:t>
            </a:r>
          </a:p>
        </p:txBody>
      </p:sp>
      <p:sp>
        <p:nvSpPr>
          <p:cNvPr id="7" name="Text Placeholder 4">
            <a:extLst>
              <a:ext uri="{FF2B5EF4-FFF2-40B4-BE49-F238E27FC236}">
                <a16:creationId xmlns:a16="http://schemas.microsoft.com/office/drawing/2014/main" id="{ACB073F6-0F9D-43F3-B7D9-D074BAEE672D}"/>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8" name="Slide Number Placeholder 3">
            <a:extLst>
              <a:ext uri="{FF2B5EF4-FFF2-40B4-BE49-F238E27FC236}">
                <a16:creationId xmlns:a16="http://schemas.microsoft.com/office/drawing/2014/main" id="{CFE007A5-8639-4BA7-BE50-915DDD365484}"/>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2-5</a:t>
            </a:r>
          </a:p>
        </p:txBody>
      </p:sp>
      <p:pic>
        <p:nvPicPr>
          <p:cNvPr id="9" name="Picture 8" descr="A screen shot of a phone&#10;&#10;Description automatically generated">
            <a:extLst>
              <a:ext uri="{FF2B5EF4-FFF2-40B4-BE49-F238E27FC236}">
                <a16:creationId xmlns:a16="http://schemas.microsoft.com/office/drawing/2014/main" id="{8493AFBC-5AFA-DFE8-A55D-5CA374686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10" y="2659601"/>
            <a:ext cx="7382464" cy="2627914"/>
          </a:xfrm>
          <a:prstGeom prst="rect">
            <a:avLst/>
          </a:prstGeom>
        </p:spPr>
      </p:pic>
    </p:spTree>
    <p:extLst>
      <p:ext uri="{BB962C8B-B14F-4D97-AF65-F5344CB8AC3E}">
        <p14:creationId xmlns:p14="http://schemas.microsoft.com/office/powerpoint/2010/main" val="355926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D883E-FFF8-4277-9CF1-F2A3365D9775}"/>
              </a:ext>
            </a:extLst>
          </p:cNvPr>
          <p:cNvSpPr>
            <a:spLocks noGrp="1"/>
          </p:cNvSpPr>
          <p:nvPr>
            <p:ph type="title"/>
          </p:nvPr>
        </p:nvSpPr>
        <p:spPr/>
        <p:txBody>
          <a:bodyPr tIns="91440" bIns="182880"/>
          <a:lstStyle/>
          <a:p>
            <a:pPr algn="ctr"/>
            <a:r>
              <a:rPr lang="en-US" dirty="0"/>
              <a:t>Examples of “Good” &amp; “Bad” Debt</a:t>
            </a:r>
          </a:p>
        </p:txBody>
      </p:sp>
      <p:sp>
        <p:nvSpPr>
          <p:cNvPr id="6" name="Text Placeholder 4">
            <a:extLst>
              <a:ext uri="{FF2B5EF4-FFF2-40B4-BE49-F238E27FC236}">
                <a16:creationId xmlns:a16="http://schemas.microsoft.com/office/drawing/2014/main" id="{3D61B5E1-3AD0-416B-B533-015294444233}"/>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583DA412-55F8-4EC3-8AA3-2CCEB6BCAD5D}"/>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2-6</a:t>
            </a:r>
          </a:p>
        </p:txBody>
      </p:sp>
      <p:pic>
        <p:nvPicPr>
          <p:cNvPr id="3" name="Picture 2">
            <a:extLst>
              <a:ext uri="{FF2B5EF4-FFF2-40B4-BE49-F238E27FC236}">
                <a16:creationId xmlns:a16="http://schemas.microsoft.com/office/drawing/2014/main" id="{AABA83F6-1135-4AB4-A06F-B9FDF37B90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4845" y="1866900"/>
            <a:ext cx="5693793" cy="4312459"/>
          </a:xfrm>
          <a:prstGeom prst="rect">
            <a:avLst/>
          </a:prstGeom>
        </p:spPr>
      </p:pic>
      <p:sp>
        <p:nvSpPr>
          <p:cNvPr id="8" name="TextBox 7">
            <a:extLst>
              <a:ext uri="{FF2B5EF4-FFF2-40B4-BE49-F238E27FC236}">
                <a16:creationId xmlns:a16="http://schemas.microsoft.com/office/drawing/2014/main" id="{A738F233-9FC3-40CF-975E-8DD6F5A28000}"/>
              </a:ext>
            </a:extLst>
          </p:cNvPr>
          <p:cNvSpPr txBox="1"/>
          <p:nvPr/>
        </p:nvSpPr>
        <p:spPr>
          <a:xfrm>
            <a:off x="457200" y="6200001"/>
            <a:ext cx="8207007"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Not all real estate investments generate a positive return on investment. Example only for illustrative purposes.</a:t>
            </a:r>
          </a:p>
        </p:txBody>
      </p:sp>
    </p:spTree>
    <p:extLst>
      <p:ext uri="{BB962C8B-B14F-4D97-AF65-F5344CB8AC3E}">
        <p14:creationId xmlns:p14="http://schemas.microsoft.com/office/powerpoint/2010/main" val="2313902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D883E-FFF8-4277-9CF1-F2A3365D9775}"/>
              </a:ext>
            </a:extLst>
          </p:cNvPr>
          <p:cNvSpPr>
            <a:spLocks noGrp="1"/>
          </p:cNvSpPr>
          <p:nvPr>
            <p:ph type="title"/>
          </p:nvPr>
        </p:nvSpPr>
        <p:spPr/>
        <p:txBody>
          <a:bodyPr tIns="91440" bIns="182880"/>
          <a:lstStyle/>
          <a:p>
            <a:pPr algn="ctr"/>
            <a:r>
              <a:rPr lang="en-US" dirty="0"/>
              <a:t>Examples of “Good” &amp; “Bad” Debt</a:t>
            </a:r>
          </a:p>
        </p:txBody>
      </p:sp>
      <p:sp>
        <p:nvSpPr>
          <p:cNvPr id="6" name="Text Placeholder 4">
            <a:extLst>
              <a:ext uri="{FF2B5EF4-FFF2-40B4-BE49-F238E27FC236}">
                <a16:creationId xmlns:a16="http://schemas.microsoft.com/office/drawing/2014/main" id="{3D61B5E1-3AD0-416B-B533-015294444233}"/>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583DA412-55F8-4EC3-8AA3-2CCEB6BCAD5D}"/>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2-6</a:t>
            </a:r>
          </a:p>
        </p:txBody>
      </p:sp>
      <p:pic>
        <p:nvPicPr>
          <p:cNvPr id="3" name="Picture 2">
            <a:extLst>
              <a:ext uri="{FF2B5EF4-FFF2-40B4-BE49-F238E27FC236}">
                <a16:creationId xmlns:a16="http://schemas.microsoft.com/office/drawing/2014/main" id="{AABA83F6-1135-4AB4-A06F-B9FDF37B90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0469" y="1866900"/>
            <a:ext cx="5682546" cy="4303941"/>
          </a:xfrm>
          <a:prstGeom prst="rect">
            <a:avLst/>
          </a:prstGeom>
        </p:spPr>
      </p:pic>
    </p:spTree>
    <p:extLst>
      <p:ext uri="{BB962C8B-B14F-4D97-AF65-F5344CB8AC3E}">
        <p14:creationId xmlns:p14="http://schemas.microsoft.com/office/powerpoint/2010/main" val="62596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85F00BD7-66F9-4D9F-BBA3-F5DF1CBF3B24}"/>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11" name="Slide Number Placeholder 3">
            <a:extLst>
              <a:ext uri="{FF2B5EF4-FFF2-40B4-BE49-F238E27FC236}">
                <a16:creationId xmlns:a16="http://schemas.microsoft.com/office/drawing/2014/main" id="{C6C7E587-3B08-4B41-9009-97F0B556C18E}"/>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2-7</a:t>
            </a:r>
          </a:p>
        </p:txBody>
      </p:sp>
      <p:sp>
        <p:nvSpPr>
          <p:cNvPr id="18" name="Title 3">
            <a:extLst>
              <a:ext uri="{FF2B5EF4-FFF2-40B4-BE49-F238E27FC236}">
                <a16:creationId xmlns:a16="http://schemas.microsoft.com/office/drawing/2014/main" id="{FAF9646D-9B46-40DA-AA18-E86D1BF445CE}"/>
              </a:ext>
            </a:extLst>
          </p:cNvPr>
          <p:cNvSpPr txBox="1">
            <a:spLocks/>
          </p:cNvSpPr>
          <p:nvPr/>
        </p:nvSpPr>
        <p:spPr>
          <a:xfrm>
            <a:off x="486942" y="773633"/>
            <a:ext cx="8229600" cy="914400"/>
          </a:xfrm>
          <a:prstGeom prst="rect">
            <a:avLst/>
          </a:prstGeom>
        </p:spPr>
        <p:txBody>
          <a:bodyPr lIns="0" tIns="91440" rIns="0" bIns="182880" anchor="ctr" anchorCtr="0"/>
          <a:lstStyle>
            <a:lvl1pPr algn="l" defTabSz="914400" rtl="0" eaLnBrk="1" latinLnBrk="0" hangingPunct="1">
              <a:lnSpc>
                <a:spcPct val="90000"/>
              </a:lnSpc>
              <a:spcBef>
                <a:spcPct val="0"/>
              </a:spcBef>
              <a:buNone/>
              <a:defRPr lang="en-US" sz="2800" b="1" kern="1200">
                <a:solidFill>
                  <a:schemeClr val="accent1">
                    <a:lumMod val="50000"/>
                  </a:schemeClr>
                </a:solidFill>
                <a:latin typeface="+mn-lt"/>
                <a:ea typeface="+mj-ea"/>
                <a:cs typeface="+mj-cs"/>
              </a:defRPr>
            </a:lvl1pPr>
          </a:lstStyle>
          <a:p>
            <a:pPr algn="ctr"/>
            <a:r>
              <a:rPr lang="en-US" dirty="0"/>
              <a:t>How Compounding Inflation Destroys Wealth</a:t>
            </a:r>
            <a:r>
              <a:rPr lang="en-US" baseline="30000" dirty="0"/>
              <a:t>1</a:t>
            </a:r>
            <a:endParaRPr lang="en-US" dirty="0"/>
          </a:p>
        </p:txBody>
      </p:sp>
      <p:sp>
        <p:nvSpPr>
          <p:cNvPr id="8" name="TextBox 7">
            <a:extLst>
              <a:ext uri="{FF2B5EF4-FFF2-40B4-BE49-F238E27FC236}">
                <a16:creationId xmlns:a16="http://schemas.microsoft.com/office/drawing/2014/main" id="{26C9F477-CC06-8748-DC91-88E3C66DA915}"/>
              </a:ext>
            </a:extLst>
          </p:cNvPr>
          <p:cNvSpPr txBox="1"/>
          <p:nvPr/>
        </p:nvSpPr>
        <p:spPr>
          <a:xfrm>
            <a:off x="457201" y="6200001"/>
            <a:ext cx="2484227"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Charts are for illustrative purposes only.</a:t>
            </a:r>
          </a:p>
        </p:txBody>
      </p:sp>
      <p:pic>
        <p:nvPicPr>
          <p:cNvPr id="4" name="Picture 3" descr="A screenshot of a phone&#10;&#10;Description automatically generated">
            <a:extLst>
              <a:ext uri="{FF2B5EF4-FFF2-40B4-BE49-F238E27FC236}">
                <a16:creationId xmlns:a16="http://schemas.microsoft.com/office/drawing/2014/main" id="{0D95BF02-34CA-A9EA-6C51-B261E5A40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903" y="2004466"/>
            <a:ext cx="6636193" cy="2563984"/>
          </a:xfrm>
          <a:prstGeom prst="rect">
            <a:avLst/>
          </a:prstGeom>
        </p:spPr>
      </p:pic>
    </p:spTree>
    <p:extLst>
      <p:ext uri="{BB962C8B-B14F-4D97-AF65-F5344CB8AC3E}">
        <p14:creationId xmlns:p14="http://schemas.microsoft.com/office/powerpoint/2010/main" val="11111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85F00BD7-66F9-4D9F-BBA3-F5DF1CBF3B24}"/>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11" name="Slide Number Placeholder 3">
            <a:extLst>
              <a:ext uri="{FF2B5EF4-FFF2-40B4-BE49-F238E27FC236}">
                <a16:creationId xmlns:a16="http://schemas.microsoft.com/office/drawing/2014/main" id="{C6C7E587-3B08-4B41-9009-97F0B556C18E}"/>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2-7</a:t>
            </a:r>
          </a:p>
        </p:txBody>
      </p:sp>
      <p:sp>
        <p:nvSpPr>
          <p:cNvPr id="12" name="TextBox 11">
            <a:extLst>
              <a:ext uri="{FF2B5EF4-FFF2-40B4-BE49-F238E27FC236}">
                <a16:creationId xmlns:a16="http://schemas.microsoft.com/office/drawing/2014/main" id="{1703ECE4-12CB-4856-B82F-8CFF8EE0B8D6}"/>
              </a:ext>
            </a:extLst>
          </p:cNvPr>
          <p:cNvSpPr txBox="1"/>
          <p:nvPr/>
        </p:nvSpPr>
        <p:spPr>
          <a:xfrm>
            <a:off x="457201" y="6200001"/>
            <a:ext cx="8100002"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Charts are for illustrative purposes only.</a:t>
            </a:r>
          </a:p>
        </p:txBody>
      </p:sp>
      <p:sp>
        <p:nvSpPr>
          <p:cNvPr id="9" name="Title 3">
            <a:extLst>
              <a:ext uri="{FF2B5EF4-FFF2-40B4-BE49-F238E27FC236}">
                <a16:creationId xmlns:a16="http://schemas.microsoft.com/office/drawing/2014/main" id="{3836A6D0-E188-4951-82A0-68E160D83084}"/>
              </a:ext>
            </a:extLst>
          </p:cNvPr>
          <p:cNvSpPr txBox="1">
            <a:spLocks/>
          </p:cNvSpPr>
          <p:nvPr/>
        </p:nvSpPr>
        <p:spPr>
          <a:xfrm>
            <a:off x="486942" y="773633"/>
            <a:ext cx="8229600" cy="914400"/>
          </a:xfrm>
          <a:prstGeom prst="rect">
            <a:avLst/>
          </a:prstGeom>
        </p:spPr>
        <p:txBody>
          <a:bodyPr lIns="0" tIns="91440" rIns="0" bIns="182880" anchor="ctr" anchorCtr="0"/>
          <a:lstStyle>
            <a:lvl1pPr algn="l" defTabSz="914400" rtl="0" eaLnBrk="1" latinLnBrk="0" hangingPunct="1">
              <a:lnSpc>
                <a:spcPct val="90000"/>
              </a:lnSpc>
              <a:spcBef>
                <a:spcPct val="0"/>
              </a:spcBef>
              <a:buNone/>
              <a:defRPr lang="en-US" sz="2800" b="1" kern="1200">
                <a:solidFill>
                  <a:schemeClr val="accent1">
                    <a:lumMod val="50000"/>
                  </a:schemeClr>
                </a:solidFill>
                <a:latin typeface="+mn-lt"/>
                <a:ea typeface="+mj-ea"/>
                <a:cs typeface="+mj-cs"/>
              </a:defRPr>
            </a:lvl1pPr>
          </a:lstStyle>
          <a:p>
            <a:pPr algn="ctr"/>
            <a:r>
              <a:rPr lang="en-US" dirty="0"/>
              <a:t>How Compounding Inflation Destroys Wealth</a:t>
            </a:r>
            <a:r>
              <a:rPr lang="en-US" baseline="30000" dirty="0"/>
              <a:t>1</a:t>
            </a:r>
            <a:endParaRPr lang="en-US" dirty="0"/>
          </a:p>
        </p:txBody>
      </p:sp>
      <p:pic>
        <p:nvPicPr>
          <p:cNvPr id="4" name="Picture 3" descr="A screenshot of a cell phone&#10;&#10;Description automatically generated">
            <a:extLst>
              <a:ext uri="{FF2B5EF4-FFF2-40B4-BE49-F238E27FC236}">
                <a16:creationId xmlns:a16="http://schemas.microsoft.com/office/drawing/2014/main" id="{58FF9B78-E80E-7036-9F31-80485F94F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724" y="2004466"/>
            <a:ext cx="6626551" cy="2597150"/>
          </a:xfrm>
          <a:prstGeom prst="rect">
            <a:avLst/>
          </a:prstGeom>
        </p:spPr>
      </p:pic>
    </p:spTree>
    <p:extLst>
      <p:ext uri="{BB962C8B-B14F-4D97-AF65-F5344CB8AC3E}">
        <p14:creationId xmlns:p14="http://schemas.microsoft.com/office/powerpoint/2010/main" val="112501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19E74-4FB1-4BEB-95E2-47D87E38D141}"/>
              </a:ext>
            </a:extLst>
          </p:cNvPr>
          <p:cNvSpPr>
            <a:spLocks noGrp="1"/>
          </p:cNvSpPr>
          <p:nvPr>
            <p:ph type="title"/>
          </p:nvPr>
        </p:nvSpPr>
        <p:spPr/>
        <p:txBody>
          <a:bodyPr tIns="91440" bIns="182880"/>
          <a:lstStyle/>
          <a:p>
            <a:pPr algn="ctr"/>
            <a:r>
              <a:rPr lang="en-US" dirty="0"/>
              <a:t>How Inflation Compounds</a:t>
            </a:r>
            <a:r>
              <a:rPr lang="en-US" baseline="30000" dirty="0"/>
              <a:t>1</a:t>
            </a:r>
          </a:p>
        </p:txBody>
      </p:sp>
      <p:sp>
        <p:nvSpPr>
          <p:cNvPr id="6" name="Text Placeholder 4">
            <a:extLst>
              <a:ext uri="{FF2B5EF4-FFF2-40B4-BE49-F238E27FC236}">
                <a16:creationId xmlns:a16="http://schemas.microsoft.com/office/drawing/2014/main" id="{2421A89B-4ED7-4C2F-83D6-A40F6E2AC5FD}"/>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BEE33404-B62C-4EFA-AA37-B48A08272C60}"/>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2-8</a:t>
            </a:r>
          </a:p>
        </p:txBody>
      </p:sp>
      <p:sp>
        <p:nvSpPr>
          <p:cNvPr id="12" name="TextBox 11">
            <a:extLst>
              <a:ext uri="{FF2B5EF4-FFF2-40B4-BE49-F238E27FC236}">
                <a16:creationId xmlns:a16="http://schemas.microsoft.com/office/drawing/2014/main" id="{935F4E04-DEDA-4364-8C00-1CAF79A45A1B}"/>
              </a:ext>
            </a:extLst>
          </p:cNvPr>
          <p:cNvSpPr txBox="1"/>
          <p:nvPr/>
        </p:nvSpPr>
        <p:spPr>
          <a:xfrm>
            <a:off x="457200" y="6050174"/>
            <a:ext cx="8207007" cy="461665"/>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For illustrative purposes only. Calculations and amounts are approximate due to rounding. Inflation has been compounded annually. This table is not intended to predict or represent any actual historical period.  </a:t>
            </a:r>
          </a:p>
        </p:txBody>
      </p:sp>
      <p:pic>
        <p:nvPicPr>
          <p:cNvPr id="5" name="Picture 4" descr="A table with numbers and symbols&#10;&#10;Description automatically generated">
            <a:extLst>
              <a:ext uri="{FF2B5EF4-FFF2-40B4-BE49-F238E27FC236}">
                <a16:creationId xmlns:a16="http://schemas.microsoft.com/office/drawing/2014/main" id="{277B4B28-2F3C-C8F4-8E69-8064848C0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06" y="1685677"/>
            <a:ext cx="5433787" cy="3656067"/>
          </a:xfrm>
          <a:prstGeom prst="rect">
            <a:avLst/>
          </a:prstGeom>
        </p:spPr>
      </p:pic>
    </p:spTree>
    <p:extLst>
      <p:ext uri="{BB962C8B-B14F-4D97-AF65-F5344CB8AC3E}">
        <p14:creationId xmlns:p14="http://schemas.microsoft.com/office/powerpoint/2010/main" val="175006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2DB34-D52E-4C27-8A31-45264C0B90BD}"/>
              </a:ext>
            </a:extLst>
          </p:cNvPr>
          <p:cNvSpPr>
            <a:spLocks noGrp="1"/>
          </p:cNvSpPr>
          <p:nvPr>
            <p:ph type="title"/>
          </p:nvPr>
        </p:nvSpPr>
        <p:spPr/>
        <p:txBody>
          <a:bodyPr tIns="91440" bIns="182880"/>
          <a:lstStyle/>
          <a:p>
            <a:pPr algn="ctr"/>
            <a:r>
              <a:rPr lang="en-US" dirty="0"/>
              <a:t>The Impact of Inflation</a:t>
            </a:r>
          </a:p>
        </p:txBody>
      </p:sp>
      <p:sp>
        <p:nvSpPr>
          <p:cNvPr id="7" name="TextBox 6">
            <a:extLst>
              <a:ext uri="{FF2B5EF4-FFF2-40B4-BE49-F238E27FC236}">
                <a16:creationId xmlns:a16="http://schemas.microsoft.com/office/drawing/2014/main" id="{073BC2DA-1B67-4EBD-A90D-BD8571ADDBAD}"/>
              </a:ext>
            </a:extLst>
          </p:cNvPr>
          <p:cNvSpPr txBox="1"/>
          <p:nvPr/>
        </p:nvSpPr>
        <p:spPr>
          <a:xfrm>
            <a:off x="1024251" y="6200001"/>
            <a:ext cx="4799032"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Consumer Price Index, 1995 – 2022.</a:t>
            </a:r>
          </a:p>
        </p:txBody>
      </p:sp>
      <p:sp>
        <p:nvSpPr>
          <p:cNvPr id="9" name="Text Placeholder 4">
            <a:extLst>
              <a:ext uri="{FF2B5EF4-FFF2-40B4-BE49-F238E27FC236}">
                <a16:creationId xmlns:a16="http://schemas.microsoft.com/office/drawing/2014/main" id="{5BFD1C06-5372-4401-B0FB-5A13F3B8812D}"/>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10" name="Slide Number Placeholder 3">
            <a:extLst>
              <a:ext uri="{FF2B5EF4-FFF2-40B4-BE49-F238E27FC236}">
                <a16:creationId xmlns:a16="http://schemas.microsoft.com/office/drawing/2014/main" id="{C5817774-DEF8-4FA7-AAD5-EAE9C97CA45E}"/>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2-9</a:t>
            </a:r>
          </a:p>
        </p:txBody>
      </p:sp>
      <p:sp>
        <p:nvSpPr>
          <p:cNvPr id="8" name="Content Placeholder 1"/>
          <p:cNvSpPr txBox="1">
            <a:spLocks/>
          </p:cNvSpPr>
          <p:nvPr/>
        </p:nvSpPr>
        <p:spPr>
          <a:xfrm>
            <a:off x="457200" y="1508611"/>
            <a:ext cx="8229600" cy="1673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2"/>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200"/>
              </a:spcAft>
            </a:pPr>
            <a:r>
              <a:rPr lang="en-US" dirty="0">
                <a:solidFill>
                  <a:srgbClr val="00566F"/>
                </a:solidFill>
              </a:rPr>
              <a:t>Average Annual Inflation Rate</a:t>
            </a:r>
            <a:r>
              <a:rPr lang="en-US" baseline="30000" dirty="0">
                <a:solidFill>
                  <a:srgbClr val="00566F"/>
                </a:solidFill>
              </a:rPr>
              <a:t>1</a:t>
            </a:r>
            <a:endParaRPr lang="en-US" sz="1800" b="0" baseline="30000" dirty="0">
              <a:solidFill>
                <a:srgbClr val="00566F"/>
              </a:solidFill>
            </a:endParaRPr>
          </a:p>
        </p:txBody>
      </p:sp>
      <p:pic>
        <p:nvPicPr>
          <p:cNvPr id="3" name="Picture 2" descr="A graph of growth in the rate of inflation&#10;&#10;Description automatically generated">
            <a:extLst>
              <a:ext uri="{FF2B5EF4-FFF2-40B4-BE49-F238E27FC236}">
                <a16:creationId xmlns:a16="http://schemas.microsoft.com/office/drawing/2014/main" id="{72B4E391-B038-AD16-93F1-196A205D5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03" y="2041527"/>
            <a:ext cx="7723785" cy="3114942"/>
          </a:xfrm>
          <a:prstGeom prst="rect">
            <a:avLst/>
          </a:prstGeom>
        </p:spPr>
      </p:pic>
    </p:spTree>
    <p:extLst>
      <p:ext uri="{BB962C8B-B14F-4D97-AF65-F5344CB8AC3E}">
        <p14:creationId xmlns:p14="http://schemas.microsoft.com/office/powerpoint/2010/main" val="189047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C6D574-1241-4929-949D-B964007FE6CD}"/>
              </a:ext>
            </a:extLst>
          </p:cNvPr>
          <p:cNvSpPr>
            <a:spLocks noGrp="1"/>
          </p:cNvSpPr>
          <p:nvPr>
            <p:ph type="title"/>
          </p:nvPr>
        </p:nvSpPr>
        <p:spPr>
          <a:prstGeom prst="rect">
            <a:avLst/>
          </a:prstGeom>
        </p:spPr>
        <p:txBody>
          <a:bodyPr tIns="91440" bIns="182880"/>
          <a:lstStyle/>
          <a:p>
            <a:pPr algn="ctr"/>
            <a:r>
              <a:rPr lang="en-US" dirty="0"/>
              <a:t>Understanding Opportunity Cost</a:t>
            </a:r>
            <a:r>
              <a:rPr lang="en-US" baseline="30000" dirty="0"/>
              <a:t>1</a:t>
            </a:r>
          </a:p>
        </p:txBody>
      </p:sp>
      <p:sp>
        <p:nvSpPr>
          <p:cNvPr id="6" name="Text Placeholder 4">
            <a:extLst>
              <a:ext uri="{FF2B5EF4-FFF2-40B4-BE49-F238E27FC236}">
                <a16:creationId xmlns:a16="http://schemas.microsoft.com/office/drawing/2014/main" id="{6CD0C91E-F160-42D7-B9CE-4FC2C46471DC}"/>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EFAAC0C7-738D-4041-80EA-7F0E0D2981E9}"/>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2-10</a:t>
            </a:r>
          </a:p>
        </p:txBody>
      </p:sp>
      <p:sp>
        <p:nvSpPr>
          <p:cNvPr id="8" name="TextBox 7">
            <a:extLst>
              <a:ext uri="{FF2B5EF4-FFF2-40B4-BE49-F238E27FC236}">
                <a16:creationId xmlns:a16="http://schemas.microsoft.com/office/drawing/2014/main" id="{D20E062F-65EC-05CD-86E0-C012D8D5054C}"/>
              </a:ext>
            </a:extLst>
          </p:cNvPr>
          <p:cNvSpPr txBox="1"/>
          <p:nvPr/>
        </p:nvSpPr>
        <p:spPr>
          <a:xfrm>
            <a:off x="1024251" y="6200001"/>
            <a:ext cx="5789504"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Henderson, David R. "Opportunity Cost", The Concise Encyclopedia of Economics. </a:t>
            </a:r>
          </a:p>
        </p:txBody>
      </p:sp>
      <p:pic>
        <p:nvPicPr>
          <p:cNvPr id="5" name="Picture 4" descr="A close-up of a text&#10;&#10;Description automatically generated">
            <a:extLst>
              <a:ext uri="{FF2B5EF4-FFF2-40B4-BE49-F238E27FC236}">
                <a16:creationId xmlns:a16="http://schemas.microsoft.com/office/drawing/2014/main" id="{5408CE3E-C6F3-C0D6-3BF0-E778ECBD8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665" y="1685677"/>
            <a:ext cx="6642461" cy="4305299"/>
          </a:xfrm>
          <a:prstGeom prst="rect">
            <a:avLst/>
          </a:prstGeom>
        </p:spPr>
      </p:pic>
    </p:spTree>
    <p:extLst>
      <p:ext uri="{BB962C8B-B14F-4D97-AF65-F5344CB8AC3E}">
        <p14:creationId xmlns:p14="http://schemas.microsoft.com/office/powerpoint/2010/main" val="197061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C6D574-1241-4929-949D-B964007FE6CD}"/>
              </a:ext>
            </a:extLst>
          </p:cNvPr>
          <p:cNvSpPr>
            <a:spLocks noGrp="1"/>
          </p:cNvSpPr>
          <p:nvPr>
            <p:ph type="title"/>
          </p:nvPr>
        </p:nvSpPr>
        <p:spPr>
          <a:prstGeom prst="rect">
            <a:avLst/>
          </a:prstGeom>
        </p:spPr>
        <p:txBody>
          <a:bodyPr tIns="91440" bIns="182880"/>
          <a:lstStyle/>
          <a:p>
            <a:pPr algn="ctr"/>
            <a:r>
              <a:rPr lang="en-US" dirty="0"/>
              <a:t>Understanding Opportunity Cost</a:t>
            </a:r>
            <a:endParaRPr lang="en-US" baseline="30000" dirty="0"/>
          </a:p>
        </p:txBody>
      </p:sp>
      <p:sp>
        <p:nvSpPr>
          <p:cNvPr id="6" name="Text Placeholder 4">
            <a:extLst>
              <a:ext uri="{FF2B5EF4-FFF2-40B4-BE49-F238E27FC236}">
                <a16:creationId xmlns:a16="http://schemas.microsoft.com/office/drawing/2014/main" id="{6CD0C91E-F160-42D7-B9CE-4FC2C46471DC}"/>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EFAAC0C7-738D-4041-80EA-7F0E0D2981E9}"/>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2-10</a:t>
            </a:r>
          </a:p>
        </p:txBody>
      </p:sp>
      <p:pic>
        <p:nvPicPr>
          <p:cNvPr id="5" name="Picture 4" descr="A white paper with black text&#10;&#10;Description automatically generated">
            <a:extLst>
              <a:ext uri="{FF2B5EF4-FFF2-40B4-BE49-F238E27FC236}">
                <a16:creationId xmlns:a16="http://schemas.microsoft.com/office/drawing/2014/main" id="{37427D77-22FD-D5BD-5147-5FA67C67A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150" y="1886565"/>
            <a:ext cx="5803491" cy="4280970"/>
          </a:xfrm>
          <a:prstGeom prst="rect">
            <a:avLst/>
          </a:prstGeom>
        </p:spPr>
      </p:pic>
    </p:spTree>
    <p:extLst>
      <p:ext uri="{BB962C8B-B14F-4D97-AF65-F5344CB8AC3E}">
        <p14:creationId xmlns:p14="http://schemas.microsoft.com/office/powerpoint/2010/main" val="1123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93160B-7803-415F-A930-2FD9D0DFBCB3}"/>
              </a:ext>
            </a:extLst>
          </p:cNvPr>
          <p:cNvSpPr>
            <a:spLocks noGrp="1"/>
          </p:cNvSpPr>
          <p:nvPr>
            <p:ph type="body" sz="quarter" idx="15"/>
          </p:nvPr>
        </p:nvSpPr>
        <p:spPr/>
        <p:txBody>
          <a:bodyPr/>
          <a:lstStyle/>
          <a:p>
            <a:pPr>
              <a:spcAft>
                <a:spcPts val="1200"/>
              </a:spcAft>
            </a:pPr>
            <a:r>
              <a:rPr lang="en-US" sz="1600" b="0" dirty="0">
                <a:solidFill>
                  <a:schemeClr val="bg2">
                    <a:lumMod val="10000"/>
                  </a:schemeClr>
                </a:solidFill>
              </a:rPr>
              <a:t>This material is intended to provide general financial education and is not written or intended as tax or legal advice and may not be relied on for purposes of avoiding any Federal tax penalties. Individuals are encouraged to seek advice from their own tax or legal counsel. Individuals involved in the estate planning process should work with an estate planning team, including their own personal legal or tax counsel. This material is for informational purposes only and is not an offer to sell or a solicitation of any offer to buy any securities.</a:t>
            </a:r>
          </a:p>
          <a:p>
            <a:pPr>
              <a:spcAft>
                <a:spcPts val="1200"/>
              </a:spcAft>
            </a:pPr>
            <a:r>
              <a:rPr lang="en-US" sz="1600" b="0" dirty="0">
                <a:solidFill>
                  <a:schemeClr val="bg2">
                    <a:lumMod val="10000"/>
                  </a:schemeClr>
                </a:solidFill>
              </a:rPr>
              <a:t>Course instructors are not employees or agents of Financial Educators Network®. Financial Educators Network® prohibits instructors from making specific recommendations and endorsing or selling products during the course. Once the course has ended, instructors may offer financial advice, products, or other services as an agent for insurance companies and/or broker-dealer firms. These services are not offered on behalf of Financial Educators Network®. Financial Educators Network® does not sell or endorse any insurance or investment products.</a:t>
            </a:r>
          </a:p>
        </p:txBody>
      </p:sp>
      <p:sp>
        <p:nvSpPr>
          <p:cNvPr id="3" name="Title 2">
            <a:extLst>
              <a:ext uri="{FF2B5EF4-FFF2-40B4-BE49-F238E27FC236}">
                <a16:creationId xmlns:a16="http://schemas.microsoft.com/office/drawing/2014/main" id="{70A703A5-30F6-41AE-8275-E302FEBCE877}"/>
              </a:ext>
            </a:extLst>
          </p:cNvPr>
          <p:cNvSpPr>
            <a:spLocks noGrp="1"/>
          </p:cNvSpPr>
          <p:nvPr>
            <p:ph type="title"/>
          </p:nvPr>
        </p:nvSpPr>
        <p:spPr>
          <a:xfrm>
            <a:off x="489096" y="771277"/>
            <a:ext cx="8229600" cy="914400"/>
          </a:xfrm>
          <a:prstGeom prst="rect">
            <a:avLst/>
          </a:prstGeom>
        </p:spPr>
        <p:txBody>
          <a:bodyPr/>
          <a:lstStyle/>
          <a:p>
            <a:br>
              <a:rPr lang="en-US" dirty="0"/>
            </a:br>
            <a:r>
              <a:rPr lang="en-US" dirty="0"/>
              <a:t>[Broker-Dealer Disclosure]</a:t>
            </a:r>
          </a:p>
        </p:txBody>
      </p:sp>
      <p:sp>
        <p:nvSpPr>
          <p:cNvPr id="10" name="Text Placeholder 9">
            <a:extLst>
              <a:ext uri="{FF2B5EF4-FFF2-40B4-BE49-F238E27FC236}">
                <a16:creationId xmlns:a16="http://schemas.microsoft.com/office/drawing/2014/main" id="{588CBE63-F83F-4099-9A67-6354AB6A55DE}"/>
              </a:ext>
            </a:extLst>
          </p:cNvPr>
          <p:cNvSpPr>
            <a:spLocks noGrp="1"/>
          </p:cNvSpPr>
          <p:nvPr>
            <p:ph type="body" sz="quarter" idx="4294967295"/>
          </p:nvPr>
        </p:nvSpPr>
        <p:spPr>
          <a:xfrm>
            <a:off x="5211763" y="180975"/>
            <a:ext cx="3932237" cy="263525"/>
          </a:xfrm>
          <a:prstGeom prst="rect">
            <a:avLst/>
          </a:prstGeom>
        </p:spPr>
        <p:txBody>
          <a:bodyPr/>
          <a:lstStyle/>
          <a:p>
            <a:r>
              <a:rPr lang="en-US" dirty="0"/>
              <a:t> </a:t>
            </a:r>
          </a:p>
        </p:txBody>
      </p:sp>
    </p:spTree>
    <p:extLst>
      <p:ext uri="{BB962C8B-B14F-4D97-AF65-F5344CB8AC3E}">
        <p14:creationId xmlns:p14="http://schemas.microsoft.com/office/powerpoint/2010/main" val="49523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99C08A-501B-46A2-B71B-C7EB990351BE}"/>
              </a:ext>
            </a:extLst>
          </p:cNvPr>
          <p:cNvSpPr>
            <a:spLocks noGrp="1"/>
          </p:cNvSpPr>
          <p:nvPr>
            <p:ph type="title"/>
          </p:nvPr>
        </p:nvSpPr>
        <p:spPr/>
        <p:txBody>
          <a:bodyPr tIns="91440" bIns="182880"/>
          <a:lstStyle/>
          <a:p>
            <a:r>
              <a:rPr lang="en-US" dirty="0"/>
              <a:t>Investing Early &amp; Regularly</a:t>
            </a:r>
          </a:p>
        </p:txBody>
      </p:sp>
      <p:sp>
        <p:nvSpPr>
          <p:cNvPr id="3" name="Text Placeholder 2">
            <a:extLst>
              <a:ext uri="{FF2B5EF4-FFF2-40B4-BE49-F238E27FC236}">
                <a16:creationId xmlns:a16="http://schemas.microsoft.com/office/drawing/2014/main" id="{05563AE9-699D-47DA-95F3-208B90AE6CD9}"/>
              </a:ext>
            </a:extLst>
          </p:cNvPr>
          <p:cNvSpPr>
            <a:spLocks noGrp="1"/>
          </p:cNvSpPr>
          <p:nvPr>
            <p:ph type="body" sz="quarter" idx="15"/>
          </p:nvPr>
        </p:nvSpPr>
        <p:spPr>
          <a:xfrm>
            <a:off x="498475" y="1866900"/>
            <a:ext cx="6600157" cy="4546120"/>
          </a:xfrm>
        </p:spPr>
        <p:txBody>
          <a:bodyPr/>
          <a:lstStyle/>
          <a:p>
            <a:r>
              <a:rPr lang="en-US" sz="2400" dirty="0"/>
              <a:t>Bob’s Hypothetical $50,000 Initial Investment, $1,000 Monthly Contribution</a:t>
            </a:r>
            <a:r>
              <a:rPr lang="en-US" sz="2400" baseline="30000" dirty="0"/>
              <a:t>1</a:t>
            </a:r>
          </a:p>
          <a:p>
            <a:pPr lvl="1"/>
            <a:r>
              <a:rPr lang="en-US" sz="2000" dirty="0"/>
              <a:t>Compounding interest uses the power of time and reinvested interest to make an investment  grow more quickly</a:t>
            </a:r>
          </a:p>
          <a:p>
            <a:endParaRPr lang="en-US" dirty="0"/>
          </a:p>
        </p:txBody>
      </p:sp>
      <p:sp>
        <p:nvSpPr>
          <p:cNvPr id="8" name="TextBox 7">
            <a:extLst>
              <a:ext uri="{FF2B5EF4-FFF2-40B4-BE49-F238E27FC236}">
                <a16:creationId xmlns:a16="http://schemas.microsoft.com/office/drawing/2014/main" id="{C4FC8AB3-25D3-4674-8EA7-6298F9399E48}"/>
              </a:ext>
            </a:extLst>
          </p:cNvPr>
          <p:cNvSpPr txBox="1"/>
          <p:nvPr/>
        </p:nvSpPr>
        <p:spPr>
          <a:xfrm>
            <a:off x="457199" y="5847843"/>
            <a:ext cx="8188325" cy="646331"/>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 </a:t>
            </a:r>
            <a:r>
              <a:rPr lang="en-US" sz="1200" i="1" dirty="0">
                <a:solidFill>
                  <a:schemeClr val="bg2">
                    <a:lumMod val="10000"/>
                  </a:schemeClr>
                </a:solidFill>
                <a:latin typeface="Arial Narrow" panose="020B0606020202030204" pitchFamily="34" charset="0"/>
              </a:rPr>
              <a:t>Each investor’s results will vary from these shown as investing involves risk, fluctuating returns, and the possibility of loss. Investment results are hypothetical and are for illustrative purposes only. Calculations do not consider taxes or inflation. Figures do not represent any actual investment or strategy. </a:t>
            </a:r>
          </a:p>
        </p:txBody>
      </p:sp>
      <p:sp>
        <p:nvSpPr>
          <p:cNvPr id="9" name="Text Placeholder 4">
            <a:extLst>
              <a:ext uri="{FF2B5EF4-FFF2-40B4-BE49-F238E27FC236}">
                <a16:creationId xmlns:a16="http://schemas.microsoft.com/office/drawing/2014/main" id="{F4B659BF-99F8-43F4-BAEA-E61221EF8FE5}"/>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11" name="Slide Number Placeholder 3">
            <a:extLst>
              <a:ext uri="{FF2B5EF4-FFF2-40B4-BE49-F238E27FC236}">
                <a16:creationId xmlns:a16="http://schemas.microsoft.com/office/drawing/2014/main" id="{6EC03E93-D7A6-442B-BBF1-735D0045A1CB}"/>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2-11</a:t>
            </a:r>
          </a:p>
        </p:txBody>
      </p:sp>
      <p:pic>
        <p:nvPicPr>
          <p:cNvPr id="10" name="Picture 9" descr="A graph of growth and progress&#10;&#10;Description automatically generated">
            <a:extLst>
              <a:ext uri="{FF2B5EF4-FFF2-40B4-BE49-F238E27FC236}">
                <a16:creationId xmlns:a16="http://schemas.microsoft.com/office/drawing/2014/main" id="{CE63C896-81C2-B1B6-29DE-194B2CD4C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908" y="3429000"/>
            <a:ext cx="6334183" cy="2075225"/>
          </a:xfrm>
          <a:prstGeom prst="rect">
            <a:avLst/>
          </a:prstGeom>
        </p:spPr>
      </p:pic>
    </p:spTree>
    <p:extLst>
      <p:ext uri="{BB962C8B-B14F-4D97-AF65-F5344CB8AC3E}">
        <p14:creationId xmlns:p14="http://schemas.microsoft.com/office/powerpoint/2010/main" val="228657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FFEC16-912A-48D9-9640-ED73F70C3E7F}"/>
              </a:ext>
            </a:extLst>
          </p:cNvPr>
          <p:cNvSpPr>
            <a:spLocks noGrp="1"/>
          </p:cNvSpPr>
          <p:nvPr>
            <p:ph type="body" sz="quarter" idx="15"/>
          </p:nvPr>
        </p:nvSpPr>
        <p:spPr/>
        <p:txBody>
          <a:bodyPr/>
          <a:lstStyle/>
          <a:p>
            <a:pPr algn="ctr"/>
            <a:endParaRPr lang="en-US" i="1" dirty="0"/>
          </a:p>
          <a:p>
            <a:pPr algn="ctr"/>
            <a:r>
              <a:rPr lang="en-US" sz="2400" i="1" dirty="0"/>
              <a:t>“I’m afraid of losing my principal investment”</a:t>
            </a:r>
          </a:p>
          <a:p>
            <a:pPr algn="ctr"/>
            <a:endParaRPr lang="en-US" sz="2400" i="1" dirty="0"/>
          </a:p>
          <a:p>
            <a:pPr algn="ctr"/>
            <a:r>
              <a:rPr lang="en-US" sz="2400" i="1" dirty="0"/>
              <a:t>“What if I don’t have enough liquidity and lose my job or </a:t>
            </a:r>
            <a:br>
              <a:rPr lang="en-US" sz="2400" i="1" dirty="0"/>
            </a:br>
            <a:r>
              <a:rPr lang="en-US" sz="2400" i="1" dirty="0"/>
              <a:t>face a medical issue or other unplanned emergency?”</a:t>
            </a:r>
          </a:p>
          <a:p>
            <a:pPr algn="ctr"/>
            <a:endParaRPr lang="en-US" sz="2400" i="1" dirty="0"/>
          </a:p>
          <a:p>
            <a:pPr algn="ctr"/>
            <a:r>
              <a:rPr lang="en-US" sz="2400" i="1" dirty="0"/>
              <a:t>“I’ve heard stories about financial scams and fraud”</a:t>
            </a:r>
          </a:p>
          <a:p>
            <a:pPr algn="ctr"/>
            <a:endParaRPr lang="en-US" i="1" dirty="0"/>
          </a:p>
          <a:p>
            <a:endParaRPr lang="en-US" dirty="0"/>
          </a:p>
        </p:txBody>
      </p:sp>
      <p:sp>
        <p:nvSpPr>
          <p:cNvPr id="5" name="Text Placeholder 4">
            <a:extLst>
              <a:ext uri="{FF2B5EF4-FFF2-40B4-BE49-F238E27FC236}">
                <a16:creationId xmlns:a16="http://schemas.microsoft.com/office/drawing/2014/main" id="{54818673-E11F-4E97-BCFA-3457C8218644}"/>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19F55F6A-0E8E-4298-8297-D114806C8CD8}"/>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2-12</a:t>
            </a:r>
          </a:p>
        </p:txBody>
      </p:sp>
      <p:sp>
        <p:nvSpPr>
          <p:cNvPr id="9" name="Title 3">
            <a:extLst>
              <a:ext uri="{FF2B5EF4-FFF2-40B4-BE49-F238E27FC236}">
                <a16:creationId xmlns:a16="http://schemas.microsoft.com/office/drawing/2014/main" id="{84B255DF-C2E0-4546-BF97-0EFD1CF0617A}"/>
              </a:ext>
            </a:extLst>
          </p:cNvPr>
          <p:cNvSpPr txBox="1">
            <a:spLocks/>
          </p:cNvSpPr>
          <p:nvPr/>
        </p:nvSpPr>
        <p:spPr>
          <a:xfrm>
            <a:off x="486942" y="773633"/>
            <a:ext cx="8229600" cy="914400"/>
          </a:xfrm>
          <a:prstGeom prst="rect">
            <a:avLst/>
          </a:prstGeom>
        </p:spPr>
        <p:txBody>
          <a:bodyPr lIns="0" tIns="91440" rIns="0" bIns="182880" anchor="ctr" anchorCtr="0"/>
          <a:lstStyle>
            <a:lvl1pPr algn="l" defTabSz="914400" rtl="0" eaLnBrk="1" latinLnBrk="0" hangingPunct="1">
              <a:lnSpc>
                <a:spcPct val="90000"/>
              </a:lnSpc>
              <a:spcBef>
                <a:spcPct val="0"/>
              </a:spcBef>
              <a:buNone/>
              <a:defRPr lang="en-US" sz="2800" b="1" kern="1200">
                <a:solidFill>
                  <a:schemeClr val="accent1">
                    <a:lumMod val="50000"/>
                  </a:schemeClr>
                </a:solidFill>
                <a:latin typeface="+mn-lt"/>
                <a:ea typeface="+mj-ea"/>
                <a:cs typeface="+mj-cs"/>
              </a:defRPr>
            </a:lvl1pPr>
          </a:lstStyle>
          <a:p>
            <a:pPr algn="ctr"/>
            <a:r>
              <a:rPr lang="en-US" dirty="0"/>
              <a:t>Overcoming Common Investment Fears</a:t>
            </a:r>
          </a:p>
        </p:txBody>
      </p:sp>
    </p:spTree>
    <p:extLst>
      <p:ext uri="{BB962C8B-B14F-4D97-AF65-F5344CB8AC3E}">
        <p14:creationId xmlns:p14="http://schemas.microsoft.com/office/powerpoint/2010/main" val="298867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9E8CDA-414B-4334-8989-30039F94B2E2}"/>
              </a:ext>
            </a:extLst>
          </p:cNvPr>
          <p:cNvSpPr>
            <a:spLocks noGrp="1"/>
          </p:cNvSpPr>
          <p:nvPr>
            <p:ph type="body" sz="quarter" idx="15"/>
          </p:nvPr>
        </p:nvSpPr>
        <p:spPr/>
        <p:txBody>
          <a:bodyPr/>
          <a:lstStyle/>
          <a:p>
            <a:pPr algn="ctr"/>
            <a:endParaRPr lang="en-US" i="1" dirty="0"/>
          </a:p>
          <a:p>
            <a:pPr algn="ctr"/>
            <a:r>
              <a:rPr lang="en-US" sz="2400" i="1" dirty="0"/>
              <a:t>“I feel overwhelmed by all the financial </a:t>
            </a:r>
            <a:br>
              <a:rPr lang="en-US" sz="2400" i="1" dirty="0"/>
            </a:br>
            <a:r>
              <a:rPr lang="en-US" sz="2400" i="1" dirty="0"/>
              <a:t>terminology and available strategies”</a:t>
            </a:r>
          </a:p>
          <a:p>
            <a:pPr algn="ctr"/>
            <a:endParaRPr lang="en-US" sz="2400" i="1" dirty="0"/>
          </a:p>
          <a:p>
            <a:pPr algn="ctr"/>
            <a:r>
              <a:rPr lang="en-US" sz="2400" i="1" dirty="0"/>
              <a:t>“What if I time the market wrong?”</a:t>
            </a:r>
          </a:p>
          <a:p>
            <a:pPr algn="ctr"/>
            <a:endParaRPr lang="en-US" sz="2400" i="1" dirty="0"/>
          </a:p>
          <a:p>
            <a:pPr algn="ctr"/>
            <a:r>
              <a:rPr lang="en-US" sz="2400" i="1" dirty="0"/>
              <a:t>“I don’t trust financial professionals”</a:t>
            </a:r>
          </a:p>
          <a:p>
            <a:pPr algn="ctr"/>
            <a:endParaRPr lang="en-US" dirty="0"/>
          </a:p>
          <a:p>
            <a:endParaRPr lang="en-US" dirty="0"/>
          </a:p>
        </p:txBody>
      </p:sp>
      <p:sp>
        <p:nvSpPr>
          <p:cNvPr id="5" name="Text Placeholder 4">
            <a:extLst>
              <a:ext uri="{FF2B5EF4-FFF2-40B4-BE49-F238E27FC236}">
                <a16:creationId xmlns:a16="http://schemas.microsoft.com/office/drawing/2014/main" id="{55DA0D3C-AF6C-4953-BBCD-3B397AC65378}"/>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6" name="Slide Number Placeholder 3">
            <a:extLst>
              <a:ext uri="{FF2B5EF4-FFF2-40B4-BE49-F238E27FC236}">
                <a16:creationId xmlns:a16="http://schemas.microsoft.com/office/drawing/2014/main" id="{049C4071-57A4-4AA0-AF22-294979651B34}"/>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2-13</a:t>
            </a:r>
          </a:p>
        </p:txBody>
      </p:sp>
      <p:sp>
        <p:nvSpPr>
          <p:cNvPr id="8" name="Title 3">
            <a:extLst>
              <a:ext uri="{FF2B5EF4-FFF2-40B4-BE49-F238E27FC236}">
                <a16:creationId xmlns:a16="http://schemas.microsoft.com/office/drawing/2014/main" id="{0CA3AFC4-AB33-4229-B6AA-8946ABFF7474}"/>
              </a:ext>
            </a:extLst>
          </p:cNvPr>
          <p:cNvSpPr txBox="1">
            <a:spLocks/>
          </p:cNvSpPr>
          <p:nvPr/>
        </p:nvSpPr>
        <p:spPr>
          <a:xfrm>
            <a:off x="486942" y="773633"/>
            <a:ext cx="8229600" cy="914400"/>
          </a:xfrm>
          <a:prstGeom prst="rect">
            <a:avLst/>
          </a:prstGeom>
        </p:spPr>
        <p:txBody>
          <a:bodyPr lIns="0" tIns="91440" rIns="0" bIns="182880" anchor="ctr" anchorCtr="0"/>
          <a:lstStyle>
            <a:lvl1pPr algn="l" defTabSz="914400" rtl="0" eaLnBrk="1" latinLnBrk="0" hangingPunct="1">
              <a:lnSpc>
                <a:spcPct val="90000"/>
              </a:lnSpc>
              <a:spcBef>
                <a:spcPct val="0"/>
              </a:spcBef>
              <a:buNone/>
              <a:defRPr lang="en-US" sz="2800" b="1" kern="1200">
                <a:solidFill>
                  <a:schemeClr val="accent1">
                    <a:lumMod val="50000"/>
                  </a:schemeClr>
                </a:solidFill>
                <a:latin typeface="+mn-lt"/>
                <a:ea typeface="+mj-ea"/>
                <a:cs typeface="+mj-cs"/>
              </a:defRPr>
            </a:lvl1pPr>
          </a:lstStyle>
          <a:p>
            <a:pPr algn="ctr"/>
            <a:r>
              <a:rPr lang="en-US" dirty="0"/>
              <a:t>Overcoming Common Investment Fears</a:t>
            </a:r>
          </a:p>
        </p:txBody>
      </p:sp>
    </p:spTree>
    <p:extLst>
      <p:ext uri="{BB962C8B-B14F-4D97-AF65-F5344CB8AC3E}">
        <p14:creationId xmlns:p14="http://schemas.microsoft.com/office/powerpoint/2010/main" val="124516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7FA282-84E2-485B-B055-4E0CE51A6BB5}"/>
              </a:ext>
            </a:extLst>
          </p:cNvPr>
          <p:cNvSpPr>
            <a:spLocks noGrp="1"/>
          </p:cNvSpPr>
          <p:nvPr>
            <p:ph type="body" sz="quarter" idx="15"/>
          </p:nvPr>
        </p:nvSpPr>
        <p:spPr/>
        <p:txBody>
          <a:bodyPr/>
          <a:lstStyle/>
          <a:p>
            <a:r>
              <a:rPr lang="en-US" sz="2400" dirty="0"/>
              <a:t>Tax Deductible/Deferred vs. Taxable Accumulation</a:t>
            </a:r>
          </a:p>
          <a:p>
            <a:pPr lvl="1"/>
            <a:r>
              <a:rPr lang="en-US" sz="2000" dirty="0"/>
              <a:t>$6,000 initial investment and $6,000/year over 15 years</a:t>
            </a:r>
          </a:p>
          <a:p>
            <a:pPr lvl="1"/>
            <a:r>
              <a:rPr lang="en-US" sz="2000" dirty="0"/>
              <a:t>24% federal income tax bracket</a:t>
            </a:r>
          </a:p>
          <a:p>
            <a:pPr lvl="1"/>
            <a:r>
              <a:rPr lang="en-US" sz="2000" dirty="0"/>
              <a:t>Net after-tax annual contribution of $4,560</a:t>
            </a:r>
          </a:p>
          <a:p>
            <a:pPr lvl="1"/>
            <a:r>
              <a:rPr lang="en-US" sz="2000" dirty="0"/>
              <a:t>15% tax on qualified dividends and capital gains</a:t>
            </a:r>
          </a:p>
          <a:p>
            <a:pPr lvl="1"/>
            <a:r>
              <a:rPr lang="en-US" sz="2000" dirty="0"/>
              <a:t>Pre-tax return of 8% </a:t>
            </a:r>
          </a:p>
          <a:p>
            <a:pPr lvl="1"/>
            <a:r>
              <a:rPr lang="en-US" sz="2000" dirty="0"/>
              <a:t>Net after-tax return of 6.8%</a:t>
            </a:r>
          </a:p>
          <a:p>
            <a:pPr lvl="1"/>
            <a:r>
              <a:rPr lang="en-US" sz="2000" dirty="0"/>
              <a:t>State/local taxes not considered</a:t>
            </a:r>
          </a:p>
          <a:p>
            <a:endParaRPr lang="en-US" dirty="0"/>
          </a:p>
        </p:txBody>
      </p:sp>
      <p:sp>
        <p:nvSpPr>
          <p:cNvPr id="7" name="Text Placeholder 4">
            <a:extLst>
              <a:ext uri="{FF2B5EF4-FFF2-40B4-BE49-F238E27FC236}">
                <a16:creationId xmlns:a16="http://schemas.microsoft.com/office/drawing/2014/main" id="{4B13B161-FDA7-4F23-AD28-3C015635C0A5}"/>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8" name="Slide Number Placeholder 3">
            <a:extLst>
              <a:ext uri="{FF2B5EF4-FFF2-40B4-BE49-F238E27FC236}">
                <a16:creationId xmlns:a16="http://schemas.microsoft.com/office/drawing/2014/main" id="{B17D3A4B-170E-4010-8D06-C8288671B018}"/>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2-14</a:t>
            </a:r>
          </a:p>
        </p:txBody>
      </p:sp>
      <p:sp>
        <p:nvSpPr>
          <p:cNvPr id="9" name="Title 3">
            <a:extLst>
              <a:ext uri="{FF2B5EF4-FFF2-40B4-BE49-F238E27FC236}">
                <a16:creationId xmlns:a16="http://schemas.microsoft.com/office/drawing/2014/main" id="{E70030A5-03E6-4718-AE10-BC0DFD5F7D98}"/>
              </a:ext>
            </a:extLst>
          </p:cNvPr>
          <p:cNvSpPr txBox="1">
            <a:spLocks/>
          </p:cNvSpPr>
          <p:nvPr/>
        </p:nvSpPr>
        <p:spPr>
          <a:xfrm>
            <a:off x="486942" y="773633"/>
            <a:ext cx="8229600" cy="914400"/>
          </a:xfrm>
          <a:prstGeom prst="rect">
            <a:avLst/>
          </a:prstGeom>
        </p:spPr>
        <p:txBody>
          <a:bodyPr lIns="0" tIns="91440" rIns="0" bIns="182880" anchor="ctr" anchorCtr="0"/>
          <a:lstStyle>
            <a:lvl1pPr algn="l" defTabSz="914400" rtl="0" eaLnBrk="1" latinLnBrk="0" hangingPunct="1">
              <a:lnSpc>
                <a:spcPct val="90000"/>
              </a:lnSpc>
              <a:spcBef>
                <a:spcPct val="0"/>
              </a:spcBef>
              <a:buNone/>
              <a:defRPr lang="en-US" sz="2800" b="1" kern="1200">
                <a:solidFill>
                  <a:schemeClr val="accent1">
                    <a:lumMod val="50000"/>
                  </a:schemeClr>
                </a:solidFill>
                <a:latin typeface="+mn-lt"/>
                <a:ea typeface="+mj-ea"/>
                <a:cs typeface="+mj-cs"/>
              </a:defRPr>
            </a:lvl1pPr>
          </a:lstStyle>
          <a:p>
            <a:r>
              <a:rPr lang="en-US" dirty="0"/>
              <a:t>Tax Deferral Example</a:t>
            </a:r>
          </a:p>
        </p:txBody>
      </p:sp>
    </p:spTree>
    <p:extLst>
      <p:ext uri="{BB962C8B-B14F-4D97-AF65-F5344CB8AC3E}">
        <p14:creationId xmlns:p14="http://schemas.microsoft.com/office/powerpoint/2010/main" val="398056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B433D2-E9CB-4389-A87D-B57DBE8A554F}"/>
              </a:ext>
            </a:extLst>
          </p:cNvPr>
          <p:cNvSpPr>
            <a:spLocks noGrp="1"/>
          </p:cNvSpPr>
          <p:nvPr>
            <p:ph type="title"/>
          </p:nvPr>
        </p:nvSpPr>
        <p:spPr/>
        <p:txBody>
          <a:bodyPr tIns="91440" bIns="182880"/>
          <a:lstStyle/>
          <a:p>
            <a:pPr algn="ctr"/>
            <a:r>
              <a:rPr lang="en-US" dirty="0"/>
              <a:t>Benefits of Tax Deferral</a:t>
            </a:r>
          </a:p>
        </p:txBody>
      </p:sp>
      <p:sp>
        <p:nvSpPr>
          <p:cNvPr id="7" name="Text Placeholder 4">
            <a:extLst>
              <a:ext uri="{FF2B5EF4-FFF2-40B4-BE49-F238E27FC236}">
                <a16:creationId xmlns:a16="http://schemas.microsoft.com/office/drawing/2014/main" id="{4B13B161-FDA7-4F23-AD28-3C015635C0A5}"/>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8" name="Slide Number Placeholder 3">
            <a:extLst>
              <a:ext uri="{FF2B5EF4-FFF2-40B4-BE49-F238E27FC236}">
                <a16:creationId xmlns:a16="http://schemas.microsoft.com/office/drawing/2014/main" id="{B17D3A4B-170E-4010-8D06-C8288671B018}"/>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2-15</a:t>
            </a:r>
          </a:p>
        </p:txBody>
      </p:sp>
      <p:pic>
        <p:nvPicPr>
          <p:cNvPr id="3" name="Picture 2" descr="A graph of tax and deferred&#10;&#10;Description automatically generated">
            <a:extLst>
              <a:ext uri="{FF2B5EF4-FFF2-40B4-BE49-F238E27FC236}">
                <a16:creationId xmlns:a16="http://schemas.microsoft.com/office/drawing/2014/main" id="{972D8CEE-CE43-AE57-4DB4-32586015D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75" y="1685677"/>
            <a:ext cx="4114800" cy="4102100"/>
          </a:xfrm>
          <a:prstGeom prst="rect">
            <a:avLst/>
          </a:prstGeom>
        </p:spPr>
      </p:pic>
      <p:pic>
        <p:nvPicPr>
          <p:cNvPr id="9" name="Picture 8" descr="A close-up of a tax payment&#10;&#10;Description automatically generated">
            <a:extLst>
              <a:ext uri="{FF2B5EF4-FFF2-40B4-BE49-F238E27FC236}">
                <a16:creationId xmlns:a16="http://schemas.microsoft.com/office/drawing/2014/main" id="{66448E6A-5C4F-8FC5-5394-A0EFCD55E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491" y="2920707"/>
            <a:ext cx="4095998" cy="1213629"/>
          </a:xfrm>
          <a:prstGeom prst="rect">
            <a:avLst/>
          </a:prstGeom>
        </p:spPr>
      </p:pic>
    </p:spTree>
    <p:extLst>
      <p:ext uri="{BB962C8B-B14F-4D97-AF65-F5344CB8AC3E}">
        <p14:creationId xmlns:p14="http://schemas.microsoft.com/office/powerpoint/2010/main" val="361097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2254-8C3F-413A-A9A2-7F003CE022BA}"/>
              </a:ext>
            </a:extLst>
          </p:cNvPr>
          <p:cNvSpPr>
            <a:spLocks noGrp="1"/>
          </p:cNvSpPr>
          <p:nvPr>
            <p:ph type="title"/>
          </p:nvPr>
        </p:nvSpPr>
        <p:spPr/>
        <p:txBody>
          <a:bodyPr tIns="91440" bIns="182880"/>
          <a:lstStyle/>
          <a:p>
            <a:pPr algn="ctr"/>
            <a:r>
              <a:rPr lang="en-US" dirty="0"/>
              <a:t>2023 Ordinary Income Federal Tax Brackets</a:t>
            </a:r>
            <a:endParaRPr lang="en-US" baseline="30000" dirty="0"/>
          </a:p>
        </p:txBody>
      </p:sp>
      <p:sp>
        <p:nvSpPr>
          <p:cNvPr id="9" name="Text Placeholder 4">
            <a:extLst>
              <a:ext uri="{FF2B5EF4-FFF2-40B4-BE49-F238E27FC236}">
                <a16:creationId xmlns:a16="http://schemas.microsoft.com/office/drawing/2014/main" id="{FAB718B5-E301-4CE0-8635-4516C601F5F8}"/>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10" name="Slide Number Placeholder 3">
            <a:extLst>
              <a:ext uri="{FF2B5EF4-FFF2-40B4-BE49-F238E27FC236}">
                <a16:creationId xmlns:a16="http://schemas.microsoft.com/office/drawing/2014/main" id="{78939E77-0567-48C9-AC78-21624D35EA97}"/>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2-16</a:t>
            </a:r>
          </a:p>
        </p:txBody>
      </p:sp>
      <p:sp>
        <p:nvSpPr>
          <p:cNvPr id="6" name="TextBox 5">
            <a:extLst>
              <a:ext uri="{FF2B5EF4-FFF2-40B4-BE49-F238E27FC236}">
                <a16:creationId xmlns:a16="http://schemas.microsoft.com/office/drawing/2014/main" id="{94C3B172-3261-4243-A888-D0C1C4EABA83}"/>
              </a:ext>
            </a:extLst>
          </p:cNvPr>
          <p:cNvSpPr txBox="1"/>
          <p:nvPr/>
        </p:nvSpPr>
        <p:spPr>
          <a:xfrm>
            <a:off x="457201" y="6200001"/>
            <a:ext cx="8100002" cy="276999"/>
          </a:xfrm>
          <a:prstGeom prst="rect">
            <a:avLst/>
          </a:prstGeom>
          <a:noFill/>
        </p:spPr>
        <p:txBody>
          <a:bodyPr wrap="square" rtlCol="0">
            <a:spAutoFit/>
          </a:bodyPr>
          <a:lstStyle/>
          <a:p>
            <a:r>
              <a:rPr lang="en-US" sz="1200" dirty="0">
                <a:solidFill>
                  <a:schemeClr val="bg2">
                    <a:lumMod val="10000"/>
                  </a:schemeClr>
                </a:solidFill>
                <a:latin typeface="Arial Narrow" panose="020B0606020202030204" pitchFamily="34" charset="0"/>
              </a:rPr>
              <a:t>Source: Internal Revenue Service.</a:t>
            </a:r>
          </a:p>
        </p:txBody>
      </p:sp>
      <p:pic>
        <p:nvPicPr>
          <p:cNvPr id="5" name="Picture 4" descr="A table with numbers and text&#10;&#10;Description automatically generated">
            <a:extLst>
              <a:ext uri="{FF2B5EF4-FFF2-40B4-BE49-F238E27FC236}">
                <a16:creationId xmlns:a16="http://schemas.microsoft.com/office/drawing/2014/main" id="{21AFA8C2-F487-4F61-4674-9478D8026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50" y="1685677"/>
            <a:ext cx="4991099" cy="4159249"/>
          </a:xfrm>
          <a:prstGeom prst="rect">
            <a:avLst/>
          </a:prstGeom>
        </p:spPr>
      </p:pic>
    </p:spTree>
    <p:extLst>
      <p:ext uri="{BB962C8B-B14F-4D97-AF65-F5344CB8AC3E}">
        <p14:creationId xmlns:p14="http://schemas.microsoft.com/office/powerpoint/2010/main" val="125828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2254-8C3F-413A-A9A2-7F003CE022BA}"/>
              </a:ext>
            </a:extLst>
          </p:cNvPr>
          <p:cNvSpPr>
            <a:spLocks noGrp="1"/>
          </p:cNvSpPr>
          <p:nvPr>
            <p:ph type="title"/>
          </p:nvPr>
        </p:nvSpPr>
        <p:spPr/>
        <p:txBody>
          <a:bodyPr tIns="91440" bIns="182880"/>
          <a:lstStyle/>
          <a:p>
            <a:pPr algn="ctr"/>
            <a:r>
              <a:rPr lang="en-US" dirty="0"/>
              <a:t>2023 Qualified Long-Term Capital Gains Tax Brackets</a:t>
            </a:r>
          </a:p>
        </p:txBody>
      </p:sp>
      <p:sp>
        <p:nvSpPr>
          <p:cNvPr id="9" name="Text Placeholder 4">
            <a:extLst>
              <a:ext uri="{FF2B5EF4-FFF2-40B4-BE49-F238E27FC236}">
                <a16:creationId xmlns:a16="http://schemas.microsoft.com/office/drawing/2014/main" id="{FAB718B5-E301-4CE0-8635-4516C601F5F8}"/>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10" name="Slide Number Placeholder 3">
            <a:extLst>
              <a:ext uri="{FF2B5EF4-FFF2-40B4-BE49-F238E27FC236}">
                <a16:creationId xmlns:a16="http://schemas.microsoft.com/office/drawing/2014/main" id="{78939E77-0567-48C9-AC78-21624D35EA97}"/>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2-16</a:t>
            </a:r>
          </a:p>
        </p:txBody>
      </p:sp>
      <p:sp>
        <p:nvSpPr>
          <p:cNvPr id="3" name="TextBox 2">
            <a:extLst>
              <a:ext uri="{FF2B5EF4-FFF2-40B4-BE49-F238E27FC236}">
                <a16:creationId xmlns:a16="http://schemas.microsoft.com/office/drawing/2014/main" id="{9C7FD301-BE94-EB05-CEAA-D87F42C6DDA7}"/>
              </a:ext>
            </a:extLst>
          </p:cNvPr>
          <p:cNvSpPr txBox="1"/>
          <p:nvPr/>
        </p:nvSpPr>
        <p:spPr>
          <a:xfrm>
            <a:off x="457201" y="6200001"/>
            <a:ext cx="8100002" cy="276999"/>
          </a:xfrm>
          <a:prstGeom prst="rect">
            <a:avLst/>
          </a:prstGeom>
          <a:noFill/>
        </p:spPr>
        <p:txBody>
          <a:bodyPr wrap="square" rtlCol="0">
            <a:spAutoFit/>
          </a:bodyPr>
          <a:lstStyle/>
          <a:p>
            <a:r>
              <a:rPr lang="en-US" sz="1200" dirty="0">
                <a:solidFill>
                  <a:schemeClr val="bg2">
                    <a:lumMod val="10000"/>
                  </a:schemeClr>
                </a:solidFill>
                <a:latin typeface="Arial Narrow" panose="020B0606020202030204" pitchFamily="34" charset="0"/>
              </a:rPr>
              <a:t>Source: Internal Revenue Service.</a:t>
            </a:r>
          </a:p>
        </p:txBody>
      </p:sp>
      <p:pic>
        <p:nvPicPr>
          <p:cNvPr id="6" name="Picture 5" descr="A screenshot of a graph&#10;&#10;Description automatically generated">
            <a:extLst>
              <a:ext uri="{FF2B5EF4-FFF2-40B4-BE49-F238E27FC236}">
                <a16:creationId xmlns:a16="http://schemas.microsoft.com/office/drawing/2014/main" id="{EE844DCA-112D-253D-BACE-1758BFD9F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90" y="1792324"/>
            <a:ext cx="6600820" cy="3137427"/>
          </a:xfrm>
          <a:prstGeom prst="rect">
            <a:avLst/>
          </a:prstGeom>
        </p:spPr>
      </p:pic>
    </p:spTree>
    <p:extLst>
      <p:ext uri="{BB962C8B-B14F-4D97-AF65-F5344CB8AC3E}">
        <p14:creationId xmlns:p14="http://schemas.microsoft.com/office/powerpoint/2010/main" val="14283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DB4FD2-F11E-4BE8-8D5E-4D1A8ACCC02F}"/>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1E997CAD-5640-4320-9DB0-EE123EA9BBDC}"/>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2-17</a:t>
            </a:r>
          </a:p>
        </p:txBody>
      </p:sp>
      <p:sp>
        <p:nvSpPr>
          <p:cNvPr id="6" name="TextBox 5">
            <a:extLst>
              <a:ext uri="{FF2B5EF4-FFF2-40B4-BE49-F238E27FC236}">
                <a16:creationId xmlns:a16="http://schemas.microsoft.com/office/drawing/2014/main" id="{D4A2F32C-7712-48A2-8A34-0B0C9E93037E}"/>
              </a:ext>
            </a:extLst>
          </p:cNvPr>
          <p:cNvSpPr txBox="1"/>
          <p:nvPr/>
        </p:nvSpPr>
        <p:spPr>
          <a:xfrm>
            <a:off x="457200" y="6200001"/>
            <a:ext cx="8207007"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Example does not include any other variables such as deductions, tax credits, etc.</a:t>
            </a:r>
          </a:p>
        </p:txBody>
      </p:sp>
      <p:sp>
        <p:nvSpPr>
          <p:cNvPr id="10" name="Title 3">
            <a:extLst>
              <a:ext uri="{FF2B5EF4-FFF2-40B4-BE49-F238E27FC236}">
                <a16:creationId xmlns:a16="http://schemas.microsoft.com/office/drawing/2014/main" id="{3D6462C7-AA2E-49FF-B080-DD078F8E6647}"/>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pPr algn="ctr"/>
            <a:r>
              <a:rPr lang="en-US" dirty="0"/>
              <a:t>Understanding Marginal Tax Rates</a:t>
            </a:r>
          </a:p>
        </p:txBody>
      </p:sp>
      <p:pic>
        <p:nvPicPr>
          <p:cNvPr id="4" name="Picture 3" descr="A blue and black table with white text&#10;&#10;Description automatically generated">
            <a:extLst>
              <a:ext uri="{FF2B5EF4-FFF2-40B4-BE49-F238E27FC236}">
                <a16:creationId xmlns:a16="http://schemas.microsoft.com/office/drawing/2014/main" id="{C8E8A666-AC7E-13E5-A2FB-EE08C3E7E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678" y="1685677"/>
            <a:ext cx="5810049" cy="3138144"/>
          </a:xfrm>
          <a:prstGeom prst="rect">
            <a:avLst/>
          </a:prstGeom>
        </p:spPr>
      </p:pic>
    </p:spTree>
    <p:extLst>
      <p:ext uri="{BB962C8B-B14F-4D97-AF65-F5344CB8AC3E}">
        <p14:creationId xmlns:p14="http://schemas.microsoft.com/office/powerpoint/2010/main" val="3341234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563A-B023-43FA-9C0A-E65C8619D3DA}"/>
              </a:ext>
            </a:extLst>
          </p:cNvPr>
          <p:cNvSpPr>
            <a:spLocks noGrp="1"/>
          </p:cNvSpPr>
          <p:nvPr>
            <p:ph type="body" sz="quarter" idx="15"/>
          </p:nvPr>
        </p:nvSpPr>
        <p:spPr/>
        <p:txBody>
          <a:bodyPr/>
          <a:lstStyle/>
          <a:p>
            <a:pPr marL="457200" indent="-457200">
              <a:buFont typeface="+mj-lt"/>
              <a:buAutoNum type="arabicPeriod"/>
            </a:pPr>
            <a:r>
              <a:rPr lang="en-US" sz="2400" dirty="0"/>
              <a:t>Participate in your ESRP</a:t>
            </a:r>
          </a:p>
          <a:p>
            <a:pPr lvl="2"/>
            <a:r>
              <a:rPr lang="en-US" sz="2000" dirty="0"/>
              <a:t>Contributions to ESRPs can reduce taxable income</a:t>
            </a:r>
          </a:p>
          <a:p>
            <a:pPr lvl="2"/>
            <a:r>
              <a:rPr lang="en-US" sz="2000" dirty="0"/>
              <a:t>Long-term benefits of tax-deferred principal and earnings growth</a:t>
            </a:r>
          </a:p>
          <a:p>
            <a:pPr marL="228600" lvl="2" indent="0">
              <a:buNone/>
            </a:pPr>
            <a:endParaRPr lang="en-US" dirty="0"/>
          </a:p>
          <a:p>
            <a:pPr marL="457200" indent="-457200">
              <a:buFont typeface="+mj-lt"/>
              <a:buAutoNum type="arabicPeriod" startAt="2"/>
            </a:pPr>
            <a:r>
              <a:rPr lang="en-US" sz="2400" dirty="0"/>
              <a:t>Use capital loss rules</a:t>
            </a:r>
          </a:p>
          <a:p>
            <a:pPr lvl="2"/>
            <a:r>
              <a:rPr lang="en-US" sz="2000" dirty="0"/>
              <a:t>Use up to $3,000 in losses to offset earned income or qualified dividends</a:t>
            </a:r>
            <a:r>
              <a:rPr lang="en-US" sz="2000" baseline="30000" dirty="0"/>
              <a:t>1</a:t>
            </a:r>
          </a:p>
          <a:p>
            <a:pPr lvl="2"/>
            <a:r>
              <a:rPr lang="en-US" sz="2000" dirty="0"/>
              <a:t>Losses above $3,000 can be carried forward to offset future gains</a:t>
            </a:r>
          </a:p>
        </p:txBody>
      </p:sp>
      <p:sp>
        <p:nvSpPr>
          <p:cNvPr id="6" name="TextBox 5">
            <a:extLst>
              <a:ext uri="{FF2B5EF4-FFF2-40B4-BE49-F238E27FC236}">
                <a16:creationId xmlns:a16="http://schemas.microsoft.com/office/drawing/2014/main" id="{07CB6162-3025-46A9-BAB1-9FA4C48D4DBB}"/>
              </a:ext>
            </a:extLst>
          </p:cNvPr>
          <p:cNvSpPr txBox="1"/>
          <p:nvPr/>
        </p:nvSpPr>
        <p:spPr>
          <a:xfrm>
            <a:off x="453684" y="6153834"/>
            <a:ext cx="8236632"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 </a:t>
            </a:r>
            <a:r>
              <a:rPr lang="en-US" sz="1200" i="1" dirty="0">
                <a:solidFill>
                  <a:schemeClr val="bg2">
                    <a:lumMod val="10000"/>
                  </a:schemeClr>
                </a:solidFill>
                <a:latin typeface="Arial Narrow" panose="020B0606020202030204" pitchFamily="34" charset="0"/>
              </a:rPr>
              <a:t>Topic  No. 409 Capital Gains and Losses. Internal Revenue Service, January 2023. </a:t>
            </a:r>
            <a:endParaRPr lang="en-US" sz="1200" i="1" baseline="30000" dirty="0">
              <a:solidFill>
                <a:schemeClr val="bg2">
                  <a:lumMod val="10000"/>
                </a:schemeClr>
              </a:solidFill>
              <a:latin typeface="Arial Narrow" panose="020B0606020202030204" pitchFamily="34" charset="0"/>
            </a:endParaRPr>
          </a:p>
        </p:txBody>
      </p:sp>
      <p:sp>
        <p:nvSpPr>
          <p:cNvPr id="7" name="Text Placeholder 4">
            <a:extLst>
              <a:ext uri="{FF2B5EF4-FFF2-40B4-BE49-F238E27FC236}">
                <a16:creationId xmlns:a16="http://schemas.microsoft.com/office/drawing/2014/main" id="{80B9BF9B-FF4B-42BB-B9DD-D98CB9DF720E}"/>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8" name="Slide Number Placeholder 3">
            <a:extLst>
              <a:ext uri="{FF2B5EF4-FFF2-40B4-BE49-F238E27FC236}">
                <a16:creationId xmlns:a16="http://schemas.microsoft.com/office/drawing/2014/main" id="{ADAC67E8-1871-47E7-8486-3C6994EF5ABC}"/>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2-18</a:t>
            </a:r>
          </a:p>
        </p:txBody>
      </p:sp>
      <p:sp>
        <p:nvSpPr>
          <p:cNvPr id="10" name="Title 3">
            <a:extLst>
              <a:ext uri="{FF2B5EF4-FFF2-40B4-BE49-F238E27FC236}">
                <a16:creationId xmlns:a16="http://schemas.microsoft.com/office/drawing/2014/main" id="{CC0161A7-43DC-4442-9F95-D57B04177BCC}"/>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Top 12 Strategies to Minimize Wealth-Destroying Taxes</a:t>
            </a:r>
          </a:p>
        </p:txBody>
      </p:sp>
    </p:spTree>
    <p:extLst>
      <p:ext uri="{BB962C8B-B14F-4D97-AF65-F5344CB8AC3E}">
        <p14:creationId xmlns:p14="http://schemas.microsoft.com/office/powerpoint/2010/main" val="2882722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563A-B023-43FA-9C0A-E65C8619D3DA}"/>
              </a:ext>
            </a:extLst>
          </p:cNvPr>
          <p:cNvSpPr>
            <a:spLocks noGrp="1"/>
          </p:cNvSpPr>
          <p:nvPr>
            <p:ph type="body" sz="quarter" idx="15"/>
          </p:nvPr>
        </p:nvSpPr>
        <p:spPr/>
        <p:txBody>
          <a:bodyPr/>
          <a:lstStyle/>
          <a:p>
            <a:pPr marL="457200" indent="-457200">
              <a:buFont typeface="+mj-lt"/>
              <a:buAutoNum type="arabicPeriod" startAt="3"/>
            </a:pPr>
            <a:r>
              <a:rPr lang="en-US" sz="2400" dirty="0"/>
              <a:t>Contribute to a Traditional IRA</a:t>
            </a:r>
          </a:p>
          <a:p>
            <a:pPr lvl="2"/>
            <a:r>
              <a:rPr lang="en-US" sz="2000" dirty="0"/>
              <a:t>Long-term tax benefits of tax-deferred principal and earnings growth</a:t>
            </a:r>
            <a:r>
              <a:rPr lang="en-US" sz="2000" baseline="30000" dirty="0"/>
              <a:t>1</a:t>
            </a:r>
          </a:p>
          <a:p>
            <a:pPr marL="228600" lvl="2" indent="0">
              <a:buNone/>
            </a:pPr>
            <a:endParaRPr lang="en-US" dirty="0"/>
          </a:p>
          <a:p>
            <a:pPr marL="457200" indent="-457200">
              <a:buFont typeface="+mj-lt"/>
              <a:buAutoNum type="arabicPeriod" startAt="4"/>
            </a:pPr>
            <a:r>
              <a:rPr lang="en-US" sz="2400" dirty="0"/>
              <a:t>Contribute to Flexible Spending Accounts</a:t>
            </a:r>
          </a:p>
          <a:p>
            <a:pPr lvl="2"/>
            <a:r>
              <a:rPr lang="en-US" sz="2000" dirty="0"/>
              <a:t>Set aside pre-tax dollars for qualified health care expenses</a:t>
            </a:r>
          </a:p>
          <a:p>
            <a:pPr lvl="2"/>
            <a:r>
              <a:rPr lang="en-US" sz="2000" dirty="0"/>
              <a:t>Plan carefully; some funds may have contribution and carryover limits</a:t>
            </a:r>
            <a:r>
              <a:rPr lang="en-US" sz="2000" baseline="30000" dirty="0"/>
              <a:t>2</a:t>
            </a:r>
          </a:p>
        </p:txBody>
      </p:sp>
      <p:sp>
        <p:nvSpPr>
          <p:cNvPr id="5" name="TextBox 4">
            <a:extLst>
              <a:ext uri="{FF2B5EF4-FFF2-40B4-BE49-F238E27FC236}">
                <a16:creationId xmlns:a16="http://schemas.microsoft.com/office/drawing/2014/main" id="{040E6250-7316-4816-A9FB-E30BCF1A2A07}"/>
              </a:ext>
            </a:extLst>
          </p:cNvPr>
          <p:cNvSpPr txBox="1"/>
          <p:nvPr/>
        </p:nvSpPr>
        <p:spPr>
          <a:xfrm>
            <a:off x="489096" y="5671224"/>
            <a:ext cx="7905686" cy="461665"/>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Topic No. 451 Individual Retirement Arrangements (IRAs). Internal Revenue Service, February 2023.</a:t>
            </a:r>
          </a:p>
          <a:p>
            <a:r>
              <a:rPr lang="en-US" sz="1200" i="1" baseline="30000" dirty="0">
                <a:solidFill>
                  <a:schemeClr val="bg2">
                    <a:lumMod val="10000"/>
                  </a:schemeClr>
                </a:solidFill>
                <a:latin typeface="Arial Narrow" panose="020B0606020202030204" pitchFamily="34" charset="0"/>
              </a:rPr>
              <a:t>2</a:t>
            </a:r>
            <a:r>
              <a:rPr lang="en-US" sz="1200" i="1" dirty="0">
                <a:solidFill>
                  <a:schemeClr val="bg2">
                    <a:lumMod val="10000"/>
                  </a:schemeClr>
                </a:solidFill>
                <a:latin typeface="Arial Narrow" panose="020B0606020202030204" pitchFamily="34" charset="0"/>
              </a:rPr>
              <a:t> Internal Revenue Service . Health Savings Accounts and Other Tax-Favored Health Plans (Publication 969). September 2022.</a:t>
            </a:r>
            <a:endParaRPr lang="en-US" sz="1200" i="1" baseline="30000" dirty="0">
              <a:solidFill>
                <a:schemeClr val="bg2">
                  <a:lumMod val="10000"/>
                </a:schemeClr>
              </a:solidFill>
              <a:latin typeface="Arial Narrow" panose="020B0606020202030204" pitchFamily="34" charset="0"/>
            </a:endParaRPr>
          </a:p>
        </p:txBody>
      </p:sp>
      <p:sp>
        <p:nvSpPr>
          <p:cNvPr id="6" name="Text Placeholder 4">
            <a:extLst>
              <a:ext uri="{FF2B5EF4-FFF2-40B4-BE49-F238E27FC236}">
                <a16:creationId xmlns:a16="http://schemas.microsoft.com/office/drawing/2014/main" id="{CE2C2716-AD2F-4AD9-B5DC-C2F7A950AC8A}"/>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521737A5-D4B4-49F6-A8D6-C97CFF4070DD}"/>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2-18/19</a:t>
            </a:r>
          </a:p>
        </p:txBody>
      </p:sp>
      <p:sp>
        <p:nvSpPr>
          <p:cNvPr id="9" name="Title 3">
            <a:extLst>
              <a:ext uri="{FF2B5EF4-FFF2-40B4-BE49-F238E27FC236}">
                <a16:creationId xmlns:a16="http://schemas.microsoft.com/office/drawing/2014/main" id="{AADB1708-B5C7-46FF-922E-9061DA38A4DD}"/>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Top 12 Strategies to Minimize Wealth-Destroying Taxes</a:t>
            </a:r>
          </a:p>
        </p:txBody>
      </p:sp>
    </p:spTree>
    <p:extLst>
      <p:ext uri="{BB962C8B-B14F-4D97-AF65-F5344CB8AC3E}">
        <p14:creationId xmlns:p14="http://schemas.microsoft.com/office/powerpoint/2010/main" val="201734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CC93EE3D-AF9E-4146-B27B-2EA6326F46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7787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563A-B023-43FA-9C0A-E65C8619D3DA}"/>
              </a:ext>
            </a:extLst>
          </p:cNvPr>
          <p:cNvSpPr>
            <a:spLocks noGrp="1"/>
          </p:cNvSpPr>
          <p:nvPr>
            <p:ph type="body" sz="quarter" idx="15"/>
          </p:nvPr>
        </p:nvSpPr>
        <p:spPr>
          <a:xfrm>
            <a:off x="489096" y="1798377"/>
            <a:ext cx="8204736" cy="3397900"/>
          </a:xfrm>
        </p:spPr>
        <p:txBody>
          <a:bodyPr/>
          <a:lstStyle/>
          <a:p>
            <a:pPr marL="457200" indent="-457200">
              <a:buFont typeface="+mj-lt"/>
              <a:buAutoNum type="arabicPeriod" startAt="5"/>
            </a:pPr>
            <a:r>
              <a:rPr lang="en-US" sz="2400" dirty="0"/>
              <a:t>Adjustments, deferrals, and credits</a:t>
            </a:r>
            <a:endParaRPr lang="en-US" sz="2400" b="0" baseline="30000" dirty="0"/>
          </a:p>
          <a:p>
            <a:pPr lvl="3"/>
            <a:r>
              <a:rPr lang="en-US" sz="2000" b="1" dirty="0"/>
              <a:t>Earned Income Tax Credit: </a:t>
            </a:r>
            <a:r>
              <a:rPr lang="en-US" sz="2000" dirty="0"/>
              <a:t>Up to $7,430</a:t>
            </a:r>
            <a:endParaRPr lang="en-US" sz="2000" b="1" dirty="0"/>
          </a:p>
          <a:p>
            <a:pPr lvl="3"/>
            <a:r>
              <a:rPr lang="en-US" sz="2000" b="1" dirty="0"/>
              <a:t>Child and Dependent Care Credit: </a:t>
            </a:r>
            <a:r>
              <a:rPr lang="en-US" sz="2000" dirty="0"/>
              <a:t>Up to $6,000</a:t>
            </a:r>
            <a:endParaRPr lang="en-US" sz="2000" b="1" baseline="30000" dirty="0"/>
          </a:p>
          <a:p>
            <a:pPr lvl="3"/>
            <a:r>
              <a:rPr lang="en-US" sz="2000" b="1" dirty="0"/>
              <a:t>Adoption Credit: </a:t>
            </a:r>
            <a:r>
              <a:rPr lang="en-US" sz="2000" dirty="0"/>
              <a:t>Up to $15,950</a:t>
            </a:r>
          </a:p>
          <a:p>
            <a:pPr lvl="3"/>
            <a:r>
              <a:rPr lang="en-US" sz="2000" b="1" dirty="0"/>
              <a:t>American Opportunity Tax Credit: </a:t>
            </a:r>
            <a:r>
              <a:rPr lang="en-US" sz="2000" dirty="0"/>
              <a:t>Up to $2,500</a:t>
            </a:r>
          </a:p>
          <a:p>
            <a:pPr lvl="3"/>
            <a:r>
              <a:rPr lang="en-US" sz="2000" b="1" dirty="0"/>
              <a:t>Lifetime Learning Credit: </a:t>
            </a:r>
            <a:r>
              <a:rPr lang="en-US" sz="2000" dirty="0"/>
              <a:t>Up to $2,000</a:t>
            </a:r>
            <a:endParaRPr lang="en-US" sz="2000" b="1" dirty="0"/>
          </a:p>
          <a:p>
            <a:pPr lvl="3"/>
            <a:r>
              <a:rPr lang="en-US" sz="2000" b="1" dirty="0"/>
              <a:t>Student Loan Interest Deduction: </a:t>
            </a:r>
            <a:r>
              <a:rPr lang="en-US" sz="2000" dirty="0"/>
              <a:t>Up to $2,500</a:t>
            </a:r>
            <a:endParaRPr lang="en-US" sz="2000" b="1" baseline="30000" dirty="0"/>
          </a:p>
          <a:p>
            <a:pPr lvl="3"/>
            <a:r>
              <a:rPr lang="en-US" sz="2000" b="1" dirty="0"/>
              <a:t>Transportation and Parking Benefits: </a:t>
            </a:r>
            <a:r>
              <a:rPr lang="en-US" sz="2000" dirty="0"/>
              <a:t>Up to $300 per month</a:t>
            </a:r>
          </a:p>
          <a:p>
            <a:pPr lvl="3"/>
            <a:r>
              <a:rPr lang="en-US" sz="2000" b="1" dirty="0"/>
              <a:t>Medical Savings Accounts</a:t>
            </a:r>
          </a:p>
          <a:p>
            <a:pPr lvl="3"/>
            <a:r>
              <a:rPr lang="en-US" sz="2000" b="1" dirty="0"/>
              <a:t>Business meal and beverage expenses</a:t>
            </a:r>
            <a:endParaRPr lang="en-US" sz="2000" dirty="0"/>
          </a:p>
        </p:txBody>
      </p:sp>
      <p:sp>
        <p:nvSpPr>
          <p:cNvPr id="6" name="Text Placeholder 4">
            <a:extLst>
              <a:ext uri="{FF2B5EF4-FFF2-40B4-BE49-F238E27FC236}">
                <a16:creationId xmlns:a16="http://schemas.microsoft.com/office/drawing/2014/main" id="{68573AEF-B642-4968-AB43-18F51B632002}"/>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E0F30C84-ECB8-4C5C-9961-6F8FC9FD6C02}"/>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2-19</a:t>
            </a:r>
          </a:p>
        </p:txBody>
      </p:sp>
      <p:sp>
        <p:nvSpPr>
          <p:cNvPr id="8" name="TextBox 7">
            <a:extLst>
              <a:ext uri="{FF2B5EF4-FFF2-40B4-BE49-F238E27FC236}">
                <a16:creationId xmlns:a16="http://schemas.microsoft.com/office/drawing/2014/main" id="{73214E61-184D-4594-95A5-47012F848760}"/>
              </a:ext>
            </a:extLst>
          </p:cNvPr>
          <p:cNvSpPr txBox="1"/>
          <p:nvPr/>
        </p:nvSpPr>
        <p:spPr>
          <a:xfrm>
            <a:off x="489096" y="6086723"/>
            <a:ext cx="8267946" cy="276999"/>
          </a:xfrm>
          <a:prstGeom prst="rect">
            <a:avLst/>
          </a:prstGeom>
          <a:noFill/>
        </p:spPr>
        <p:txBody>
          <a:bodyPr wrap="square" rtlCol="0">
            <a:spAutoFit/>
          </a:bodyPr>
          <a:lstStyle/>
          <a:p>
            <a:r>
              <a:rPr lang="en-US" sz="1200" i="1" dirty="0">
                <a:solidFill>
                  <a:schemeClr val="bg2">
                    <a:lumMod val="10000"/>
                  </a:schemeClr>
                </a:solidFill>
                <a:latin typeface="Arial Narrow" panose="020B0606020202030204" pitchFamily="34" charset="0"/>
              </a:rPr>
              <a:t>Updated for 2023. Please refer to your workbook for footnotes. Consult your tax advisor about your specific situation.</a:t>
            </a:r>
          </a:p>
        </p:txBody>
      </p:sp>
      <p:sp>
        <p:nvSpPr>
          <p:cNvPr id="9" name="Title 3">
            <a:extLst>
              <a:ext uri="{FF2B5EF4-FFF2-40B4-BE49-F238E27FC236}">
                <a16:creationId xmlns:a16="http://schemas.microsoft.com/office/drawing/2014/main" id="{55CED60F-3559-46F8-B05A-136DB80E982B}"/>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Top 12 Strategies to Minimize Wealth-Destroying Taxes</a:t>
            </a:r>
          </a:p>
        </p:txBody>
      </p:sp>
    </p:spTree>
    <p:extLst>
      <p:ext uri="{BB962C8B-B14F-4D97-AF65-F5344CB8AC3E}">
        <p14:creationId xmlns:p14="http://schemas.microsoft.com/office/powerpoint/2010/main" val="384267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563A-B023-43FA-9C0A-E65C8619D3DA}"/>
              </a:ext>
            </a:extLst>
          </p:cNvPr>
          <p:cNvSpPr>
            <a:spLocks noGrp="1"/>
          </p:cNvSpPr>
          <p:nvPr>
            <p:ph type="body" sz="quarter" idx="15"/>
          </p:nvPr>
        </p:nvSpPr>
        <p:spPr/>
        <p:txBody>
          <a:bodyPr/>
          <a:lstStyle/>
          <a:p>
            <a:pPr marL="457200" indent="-457200">
              <a:buFont typeface="+mj-lt"/>
              <a:buAutoNum type="arabicPeriod" startAt="6"/>
            </a:pPr>
            <a:r>
              <a:rPr lang="en-US" sz="2400" dirty="0"/>
              <a:t>Itemize Tax Deductions</a:t>
            </a:r>
          </a:p>
          <a:p>
            <a:pPr lvl="2"/>
            <a:r>
              <a:rPr lang="en-US" sz="2000" dirty="0"/>
              <a:t>Consider tracking spending and itemizing deductions instead of </a:t>
            </a:r>
            <a:br>
              <a:rPr lang="en-US" sz="2000" dirty="0"/>
            </a:br>
            <a:r>
              <a:rPr lang="en-US" sz="2000" dirty="0"/>
              <a:t>taking the standard deduction</a:t>
            </a:r>
            <a:r>
              <a:rPr lang="en-US" sz="2000" baseline="30000" dirty="0"/>
              <a:t>1</a:t>
            </a:r>
          </a:p>
          <a:p>
            <a:pPr lvl="2"/>
            <a:r>
              <a:rPr lang="en-US" sz="2000" dirty="0"/>
              <a:t>Itemizable expenses may include mortgage interest, property taxes, state/local income taxes, sales taxes</a:t>
            </a:r>
            <a:r>
              <a:rPr lang="en-US" sz="2000" baseline="30000" dirty="0"/>
              <a:t>2</a:t>
            </a:r>
            <a:r>
              <a:rPr lang="en-US" sz="2000" dirty="0"/>
              <a:t>, medical/dental expenses, charitable contributions, losses, and others</a:t>
            </a:r>
          </a:p>
          <a:p>
            <a:pPr lvl="2"/>
            <a:endParaRPr lang="en-US" dirty="0"/>
          </a:p>
        </p:txBody>
      </p:sp>
      <p:sp>
        <p:nvSpPr>
          <p:cNvPr id="7" name="TextBox 6">
            <a:extLst>
              <a:ext uri="{FF2B5EF4-FFF2-40B4-BE49-F238E27FC236}">
                <a16:creationId xmlns:a16="http://schemas.microsoft.com/office/drawing/2014/main" id="{A1EF24EC-4FB0-4C01-BCCB-FDA6E33C292E}"/>
              </a:ext>
            </a:extLst>
          </p:cNvPr>
          <p:cNvSpPr txBox="1"/>
          <p:nvPr/>
        </p:nvSpPr>
        <p:spPr>
          <a:xfrm>
            <a:off x="450167" y="6069826"/>
            <a:ext cx="8243665" cy="461665"/>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For some higher income taxpayers, itemized deductions are phased out.</a:t>
            </a:r>
          </a:p>
          <a:p>
            <a:r>
              <a:rPr lang="en-US" sz="1200" i="1" baseline="30000" dirty="0">
                <a:solidFill>
                  <a:schemeClr val="bg2">
                    <a:lumMod val="10000"/>
                  </a:schemeClr>
                </a:solidFill>
                <a:latin typeface="Arial Narrow" panose="020B0606020202030204" pitchFamily="34" charset="0"/>
              </a:rPr>
              <a:t>2</a:t>
            </a:r>
            <a:r>
              <a:rPr lang="en-US" sz="1200" i="1" dirty="0">
                <a:solidFill>
                  <a:schemeClr val="bg2">
                    <a:lumMod val="10000"/>
                  </a:schemeClr>
                </a:solidFill>
                <a:latin typeface="Arial Narrow" panose="020B0606020202030204" pitchFamily="34" charset="0"/>
              </a:rPr>
              <a:t> State and local tax deductions limited to $10,000 (2018-2025).</a:t>
            </a:r>
          </a:p>
        </p:txBody>
      </p:sp>
      <p:sp>
        <p:nvSpPr>
          <p:cNvPr id="8" name="Text Placeholder 4">
            <a:extLst>
              <a:ext uri="{FF2B5EF4-FFF2-40B4-BE49-F238E27FC236}">
                <a16:creationId xmlns:a16="http://schemas.microsoft.com/office/drawing/2014/main" id="{542A8117-0265-40D1-A720-4E141F583A46}"/>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9" name="Slide Number Placeholder 3">
            <a:extLst>
              <a:ext uri="{FF2B5EF4-FFF2-40B4-BE49-F238E27FC236}">
                <a16:creationId xmlns:a16="http://schemas.microsoft.com/office/drawing/2014/main" id="{DF701A0A-46F4-40A3-AD84-558877505276}"/>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2-20</a:t>
            </a:r>
          </a:p>
        </p:txBody>
      </p:sp>
      <p:sp>
        <p:nvSpPr>
          <p:cNvPr id="10" name="Title 3">
            <a:extLst>
              <a:ext uri="{FF2B5EF4-FFF2-40B4-BE49-F238E27FC236}">
                <a16:creationId xmlns:a16="http://schemas.microsoft.com/office/drawing/2014/main" id="{73B2E280-FE4A-49B8-B9ED-EA582F1A54F4}"/>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Top 12 Strategies to Minimize Wealth-Destroying Taxes</a:t>
            </a:r>
          </a:p>
        </p:txBody>
      </p:sp>
      <p:pic>
        <p:nvPicPr>
          <p:cNvPr id="5" name="Picture 4" descr="A black and white striped background&#10;&#10;Description automatically generated">
            <a:extLst>
              <a:ext uri="{FF2B5EF4-FFF2-40B4-BE49-F238E27FC236}">
                <a16:creationId xmlns:a16="http://schemas.microsoft.com/office/drawing/2014/main" id="{53B816D5-5730-0FC1-592C-EF200AB7D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59" y="4024768"/>
            <a:ext cx="7897679" cy="1633162"/>
          </a:xfrm>
          <a:prstGeom prst="rect">
            <a:avLst/>
          </a:prstGeom>
        </p:spPr>
      </p:pic>
    </p:spTree>
    <p:extLst>
      <p:ext uri="{BB962C8B-B14F-4D97-AF65-F5344CB8AC3E}">
        <p14:creationId xmlns:p14="http://schemas.microsoft.com/office/powerpoint/2010/main" val="253282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563A-B023-43FA-9C0A-E65C8619D3DA}"/>
              </a:ext>
            </a:extLst>
          </p:cNvPr>
          <p:cNvSpPr>
            <a:spLocks noGrp="1"/>
          </p:cNvSpPr>
          <p:nvPr>
            <p:ph type="body" sz="quarter" idx="15"/>
          </p:nvPr>
        </p:nvSpPr>
        <p:spPr/>
        <p:txBody>
          <a:bodyPr/>
          <a:lstStyle/>
          <a:p>
            <a:pPr marL="457200" indent="-457200">
              <a:buFont typeface="+mj-lt"/>
              <a:buAutoNum type="arabicPeriod" startAt="7"/>
            </a:pPr>
            <a:r>
              <a:rPr lang="en-US" sz="2400" dirty="0"/>
              <a:t>Consolidate deductible expenses</a:t>
            </a:r>
            <a:endParaRPr lang="en-US" sz="2400" baseline="30000" dirty="0"/>
          </a:p>
          <a:p>
            <a:pPr lvl="2"/>
            <a:r>
              <a:rPr lang="en-US" sz="2000" dirty="0"/>
              <a:t>Consider tax liability in 2-year cycles</a:t>
            </a:r>
          </a:p>
          <a:p>
            <a:pPr lvl="2"/>
            <a:r>
              <a:rPr lang="en-US" sz="2000" dirty="0"/>
              <a:t>Perform non-essential medical or dental work in same year</a:t>
            </a:r>
          </a:p>
          <a:p>
            <a:pPr lvl="2"/>
            <a:r>
              <a:rPr lang="en-US" sz="2000" dirty="0"/>
              <a:t>Give next years’ charitable contribution at end of the current year</a:t>
            </a:r>
          </a:p>
          <a:p>
            <a:pPr lvl="2"/>
            <a:r>
              <a:rPr lang="en-US" sz="2000" dirty="0"/>
              <a:t>Make mortgage payment for January in prior year</a:t>
            </a:r>
          </a:p>
          <a:p>
            <a:pPr lvl="2"/>
            <a:r>
              <a:rPr lang="en-US" sz="2000" dirty="0"/>
              <a:t>Prepay estimated state income tax balance instead of April</a:t>
            </a:r>
            <a:r>
              <a:rPr lang="en-US" sz="2000" baseline="30000" dirty="0"/>
              <a:t>1</a:t>
            </a:r>
          </a:p>
        </p:txBody>
      </p:sp>
      <p:sp>
        <p:nvSpPr>
          <p:cNvPr id="5" name="Text Placeholder 4">
            <a:extLst>
              <a:ext uri="{FF2B5EF4-FFF2-40B4-BE49-F238E27FC236}">
                <a16:creationId xmlns:a16="http://schemas.microsoft.com/office/drawing/2014/main" id="{EEE91E27-2C20-46FC-9136-BE6FA7902C9E}"/>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6" name="Slide Number Placeholder 3">
            <a:extLst>
              <a:ext uri="{FF2B5EF4-FFF2-40B4-BE49-F238E27FC236}">
                <a16:creationId xmlns:a16="http://schemas.microsoft.com/office/drawing/2014/main" id="{EE875C00-B670-463E-82F6-6D56DAD74025}"/>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2-20</a:t>
            </a:r>
          </a:p>
        </p:txBody>
      </p:sp>
      <p:sp>
        <p:nvSpPr>
          <p:cNvPr id="7" name="TextBox 6">
            <a:extLst>
              <a:ext uri="{FF2B5EF4-FFF2-40B4-BE49-F238E27FC236}">
                <a16:creationId xmlns:a16="http://schemas.microsoft.com/office/drawing/2014/main" id="{29F10984-49F9-4C81-8F02-DF4F40D931DF}"/>
              </a:ext>
            </a:extLst>
          </p:cNvPr>
          <p:cNvSpPr txBox="1"/>
          <p:nvPr/>
        </p:nvSpPr>
        <p:spPr>
          <a:xfrm>
            <a:off x="450167" y="6200001"/>
            <a:ext cx="8243665"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Please consult your tax advisor regarding your specific situation. </a:t>
            </a:r>
          </a:p>
        </p:txBody>
      </p:sp>
      <p:sp>
        <p:nvSpPr>
          <p:cNvPr id="9" name="Title 3">
            <a:extLst>
              <a:ext uri="{FF2B5EF4-FFF2-40B4-BE49-F238E27FC236}">
                <a16:creationId xmlns:a16="http://schemas.microsoft.com/office/drawing/2014/main" id="{1FF64A34-0DE1-41AA-9786-EA042209987F}"/>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Top 12 Strategies to Minimize Wealth-Destroying Taxes</a:t>
            </a:r>
          </a:p>
        </p:txBody>
      </p:sp>
    </p:spTree>
    <p:extLst>
      <p:ext uri="{BB962C8B-B14F-4D97-AF65-F5344CB8AC3E}">
        <p14:creationId xmlns:p14="http://schemas.microsoft.com/office/powerpoint/2010/main" val="3552000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563A-B023-43FA-9C0A-E65C8619D3DA}"/>
              </a:ext>
            </a:extLst>
          </p:cNvPr>
          <p:cNvSpPr>
            <a:spLocks noGrp="1"/>
          </p:cNvSpPr>
          <p:nvPr>
            <p:ph type="body" sz="quarter" idx="15"/>
          </p:nvPr>
        </p:nvSpPr>
        <p:spPr/>
        <p:txBody>
          <a:bodyPr/>
          <a:lstStyle/>
          <a:p>
            <a:pPr marL="457200" indent="-457200">
              <a:buFont typeface="+mj-lt"/>
              <a:buAutoNum type="arabicPeriod" startAt="8"/>
            </a:pPr>
            <a:r>
              <a:rPr lang="en-US" sz="2400" dirty="0"/>
              <a:t>Know when to convert your IRA</a:t>
            </a:r>
          </a:p>
          <a:p>
            <a:pPr lvl="2"/>
            <a:r>
              <a:rPr lang="en-US" sz="2000" dirty="0"/>
              <a:t>Converting an IRA to a Roth IRA can save on taxes:</a:t>
            </a:r>
          </a:p>
          <a:p>
            <a:pPr lvl="3"/>
            <a:r>
              <a:rPr lang="en-US" sz="2000" dirty="0"/>
              <a:t>More itemized deductions than you can use</a:t>
            </a:r>
          </a:p>
          <a:p>
            <a:pPr lvl="3"/>
            <a:r>
              <a:rPr lang="en-US" sz="2000" dirty="0"/>
              <a:t>A “low-earning” year due to job, sabbatical or other reason</a:t>
            </a:r>
          </a:p>
          <a:p>
            <a:pPr lvl="3"/>
            <a:r>
              <a:rPr lang="en-US" sz="2000" dirty="0"/>
              <a:t>“Top off” an advantageous tax rate</a:t>
            </a:r>
            <a:r>
              <a:rPr lang="en-US" sz="2000" baseline="30000" dirty="0"/>
              <a:t>1</a:t>
            </a:r>
          </a:p>
        </p:txBody>
      </p:sp>
      <p:sp>
        <p:nvSpPr>
          <p:cNvPr id="5" name="Text Placeholder 4">
            <a:extLst>
              <a:ext uri="{FF2B5EF4-FFF2-40B4-BE49-F238E27FC236}">
                <a16:creationId xmlns:a16="http://schemas.microsoft.com/office/drawing/2014/main" id="{EEE91E27-2C20-46FC-9136-BE6FA7902C9E}"/>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6" name="Slide Number Placeholder 3">
            <a:extLst>
              <a:ext uri="{FF2B5EF4-FFF2-40B4-BE49-F238E27FC236}">
                <a16:creationId xmlns:a16="http://schemas.microsoft.com/office/drawing/2014/main" id="{EE875C00-B670-463E-82F6-6D56DAD74025}"/>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2-21</a:t>
            </a:r>
          </a:p>
        </p:txBody>
      </p:sp>
      <p:sp>
        <p:nvSpPr>
          <p:cNvPr id="7" name="TextBox 6">
            <a:extLst>
              <a:ext uri="{FF2B5EF4-FFF2-40B4-BE49-F238E27FC236}">
                <a16:creationId xmlns:a16="http://schemas.microsoft.com/office/drawing/2014/main" id="{29F10984-49F9-4C81-8F02-DF4F40D931DF}"/>
              </a:ext>
            </a:extLst>
          </p:cNvPr>
          <p:cNvSpPr txBox="1"/>
          <p:nvPr/>
        </p:nvSpPr>
        <p:spPr>
          <a:xfrm>
            <a:off x="450167" y="6200001"/>
            <a:ext cx="8243665"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Please consult your tax advisor regarding your specific situation. </a:t>
            </a:r>
          </a:p>
        </p:txBody>
      </p:sp>
      <p:sp>
        <p:nvSpPr>
          <p:cNvPr id="10" name="Title 3">
            <a:extLst>
              <a:ext uri="{FF2B5EF4-FFF2-40B4-BE49-F238E27FC236}">
                <a16:creationId xmlns:a16="http://schemas.microsoft.com/office/drawing/2014/main" id="{71748314-6CFA-4674-B801-7B248C579DD0}"/>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Top 12 Strategies to Minimize Wealth-Destroying Taxes</a:t>
            </a:r>
          </a:p>
        </p:txBody>
      </p:sp>
    </p:spTree>
    <p:extLst>
      <p:ext uri="{BB962C8B-B14F-4D97-AF65-F5344CB8AC3E}">
        <p14:creationId xmlns:p14="http://schemas.microsoft.com/office/powerpoint/2010/main" val="738214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563A-B023-43FA-9C0A-E65C8619D3DA}"/>
              </a:ext>
            </a:extLst>
          </p:cNvPr>
          <p:cNvSpPr>
            <a:spLocks noGrp="1"/>
          </p:cNvSpPr>
          <p:nvPr>
            <p:ph type="body" sz="quarter" idx="15"/>
          </p:nvPr>
        </p:nvSpPr>
        <p:spPr/>
        <p:txBody>
          <a:bodyPr/>
          <a:lstStyle/>
          <a:p>
            <a:pPr marL="457200" indent="-457200">
              <a:buFont typeface="+mj-lt"/>
              <a:buAutoNum type="arabicPeriod" startAt="9"/>
            </a:pPr>
            <a:r>
              <a:rPr lang="en-US" sz="2400" dirty="0"/>
              <a:t>Use tax-advantaged accounts for active trading</a:t>
            </a:r>
            <a:r>
              <a:rPr lang="en-US" sz="2400" baseline="30000" dirty="0"/>
              <a:t>1</a:t>
            </a:r>
          </a:p>
          <a:p>
            <a:pPr lvl="2"/>
            <a:r>
              <a:rPr lang="en-US" sz="2000" dirty="0"/>
              <a:t>401(k), IRA and tax-advantaged accounts can reduce impact of </a:t>
            </a:r>
            <a:br>
              <a:rPr lang="en-US" sz="2000" dirty="0"/>
            </a:br>
            <a:r>
              <a:rPr lang="en-US" sz="2000" dirty="0"/>
              <a:t>capital gains from actively-traded securities </a:t>
            </a:r>
          </a:p>
          <a:p>
            <a:pPr lvl="2"/>
            <a:r>
              <a:rPr lang="en-US" sz="2000" dirty="0"/>
              <a:t>Returns may be re-invested tax-deferred, growth may be tax-exempt</a:t>
            </a:r>
          </a:p>
          <a:p>
            <a:pPr lvl="2"/>
            <a:r>
              <a:rPr lang="en-US" sz="2000" dirty="0"/>
              <a:t>Avoids higher income categorization</a:t>
            </a:r>
            <a:endParaRPr lang="en-US" sz="2000" baseline="30000" dirty="0"/>
          </a:p>
          <a:p>
            <a:pPr marL="228600" lvl="2" indent="0">
              <a:buNone/>
            </a:pPr>
            <a:endParaRPr lang="en-US" dirty="0"/>
          </a:p>
          <a:p>
            <a:pPr marL="457200" indent="-457200">
              <a:buFont typeface="+mj-lt"/>
              <a:buAutoNum type="arabicPeriod" startAt="10"/>
            </a:pPr>
            <a:r>
              <a:rPr lang="en-US" sz="2400" dirty="0"/>
              <a:t>Time purchase/sale of mutual funds (in non-advantaged accounts)</a:t>
            </a:r>
          </a:p>
          <a:p>
            <a:pPr lvl="2"/>
            <a:r>
              <a:rPr lang="en-US" sz="2000" dirty="0"/>
              <a:t>Purchase a mutual fund after distribution to avoid taxation</a:t>
            </a:r>
            <a:r>
              <a:rPr lang="en-US" sz="2000" baseline="30000" dirty="0"/>
              <a:t>1</a:t>
            </a:r>
          </a:p>
        </p:txBody>
      </p:sp>
      <p:sp>
        <p:nvSpPr>
          <p:cNvPr id="5" name="TextBox 4">
            <a:extLst>
              <a:ext uri="{FF2B5EF4-FFF2-40B4-BE49-F238E27FC236}">
                <a16:creationId xmlns:a16="http://schemas.microsoft.com/office/drawing/2014/main" id="{1B53DEAD-9AF2-4C92-A256-564D09D2A9CE}"/>
              </a:ext>
            </a:extLst>
          </p:cNvPr>
          <p:cNvSpPr txBox="1"/>
          <p:nvPr/>
        </p:nvSpPr>
        <p:spPr>
          <a:xfrm>
            <a:off x="450167" y="6200001"/>
            <a:ext cx="8243665"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Please consult your tax advisor regarding your specific situation. </a:t>
            </a:r>
          </a:p>
        </p:txBody>
      </p:sp>
      <p:sp>
        <p:nvSpPr>
          <p:cNvPr id="6" name="Text Placeholder 4">
            <a:extLst>
              <a:ext uri="{FF2B5EF4-FFF2-40B4-BE49-F238E27FC236}">
                <a16:creationId xmlns:a16="http://schemas.microsoft.com/office/drawing/2014/main" id="{CAC5606E-447C-474F-87F0-6B1A1597C3B2}"/>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7" name="Slide Number Placeholder 3">
            <a:extLst>
              <a:ext uri="{FF2B5EF4-FFF2-40B4-BE49-F238E27FC236}">
                <a16:creationId xmlns:a16="http://schemas.microsoft.com/office/drawing/2014/main" id="{01B5DBB8-3220-422C-BE16-7CAC4EC4F274}"/>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2-21/22</a:t>
            </a:r>
          </a:p>
        </p:txBody>
      </p:sp>
      <p:sp>
        <p:nvSpPr>
          <p:cNvPr id="12" name="Title 3">
            <a:extLst>
              <a:ext uri="{FF2B5EF4-FFF2-40B4-BE49-F238E27FC236}">
                <a16:creationId xmlns:a16="http://schemas.microsoft.com/office/drawing/2014/main" id="{8B6E2BE0-4BC4-4B78-AB96-BEE518CAB054}"/>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Top 12 Strategies to Minimize Wealth-Destroying Taxes</a:t>
            </a:r>
          </a:p>
        </p:txBody>
      </p:sp>
    </p:spTree>
    <p:extLst>
      <p:ext uri="{BB962C8B-B14F-4D97-AF65-F5344CB8AC3E}">
        <p14:creationId xmlns:p14="http://schemas.microsoft.com/office/powerpoint/2010/main" val="56136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0563A-B023-43FA-9C0A-E65C8619D3DA}"/>
              </a:ext>
            </a:extLst>
          </p:cNvPr>
          <p:cNvSpPr>
            <a:spLocks noGrp="1"/>
          </p:cNvSpPr>
          <p:nvPr>
            <p:ph type="body" sz="quarter" idx="15"/>
          </p:nvPr>
        </p:nvSpPr>
        <p:spPr/>
        <p:txBody>
          <a:bodyPr/>
          <a:lstStyle/>
          <a:p>
            <a:pPr marL="457200" indent="-457200">
              <a:buFont typeface="+mj-lt"/>
              <a:buAutoNum type="arabicPeriod" startAt="11"/>
            </a:pPr>
            <a:r>
              <a:rPr lang="en-US" sz="2400" dirty="0"/>
              <a:t>Pay estimated tax payments</a:t>
            </a:r>
          </a:p>
          <a:p>
            <a:pPr lvl="2"/>
            <a:r>
              <a:rPr lang="en-US" sz="2000" dirty="0"/>
              <a:t>Estimated taxes due quarterly </a:t>
            </a:r>
          </a:p>
          <a:p>
            <a:pPr lvl="2"/>
            <a:r>
              <a:rPr lang="en-US" sz="2000" dirty="0"/>
              <a:t>Failure to pay may result in a penalty </a:t>
            </a:r>
          </a:p>
          <a:p>
            <a:pPr lvl="2"/>
            <a:r>
              <a:rPr lang="en-US" sz="2000" dirty="0"/>
              <a:t>Penalty waived under specific circumstances </a:t>
            </a:r>
            <a:r>
              <a:rPr lang="en-US" sz="2000" baseline="30000" dirty="0"/>
              <a:t>1</a:t>
            </a:r>
          </a:p>
          <a:p>
            <a:pPr marL="228600" lvl="2" indent="0">
              <a:buNone/>
            </a:pPr>
            <a:endParaRPr lang="en-US" dirty="0"/>
          </a:p>
          <a:p>
            <a:pPr marL="457200" indent="-457200">
              <a:buFont typeface="+mj-lt"/>
              <a:buAutoNum type="arabicPeriod" startAt="12"/>
            </a:pPr>
            <a:r>
              <a:rPr lang="en-US" sz="2400" dirty="0"/>
              <a:t>Purchase instead of renting</a:t>
            </a:r>
          </a:p>
          <a:p>
            <a:pPr lvl="2"/>
            <a:r>
              <a:rPr lang="en-US" sz="2000" dirty="0"/>
              <a:t>Real estate tax and home mortgage interest deductions</a:t>
            </a:r>
          </a:p>
          <a:p>
            <a:pPr lvl="2"/>
            <a:r>
              <a:rPr lang="en-US" sz="2000" dirty="0"/>
              <a:t>Up to $500,000 in tax-free capital gains</a:t>
            </a:r>
            <a:r>
              <a:rPr lang="en-US" sz="2000" baseline="30000" dirty="0"/>
              <a:t>1</a:t>
            </a:r>
          </a:p>
        </p:txBody>
      </p:sp>
      <p:sp>
        <p:nvSpPr>
          <p:cNvPr id="5" name="Text Placeholder 4">
            <a:extLst>
              <a:ext uri="{FF2B5EF4-FFF2-40B4-BE49-F238E27FC236}">
                <a16:creationId xmlns:a16="http://schemas.microsoft.com/office/drawing/2014/main" id="{8DB4898E-04D4-46EA-AC4F-E14715992F26}"/>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6" name="Slide Number Placeholder 3">
            <a:extLst>
              <a:ext uri="{FF2B5EF4-FFF2-40B4-BE49-F238E27FC236}">
                <a16:creationId xmlns:a16="http://schemas.microsoft.com/office/drawing/2014/main" id="{B131CCD1-B034-4D01-B5CD-7D41DE0A5012}"/>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2-22</a:t>
            </a:r>
          </a:p>
        </p:txBody>
      </p:sp>
      <p:sp>
        <p:nvSpPr>
          <p:cNvPr id="7" name="TextBox 6">
            <a:extLst>
              <a:ext uri="{FF2B5EF4-FFF2-40B4-BE49-F238E27FC236}">
                <a16:creationId xmlns:a16="http://schemas.microsoft.com/office/drawing/2014/main" id="{157B4916-7DF5-4F3C-B7FD-DAAE79089B05}"/>
              </a:ext>
            </a:extLst>
          </p:cNvPr>
          <p:cNvSpPr txBox="1"/>
          <p:nvPr/>
        </p:nvSpPr>
        <p:spPr>
          <a:xfrm>
            <a:off x="450167" y="6200001"/>
            <a:ext cx="8243665"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 Please consult your tax advisor regarding your specific situation. </a:t>
            </a:r>
          </a:p>
        </p:txBody>
      </p:sp>
      <p:sp>
        <p:nvSpPr>
          <p:cNvPr id="9" name="Title 3">
            <a:extLst>
              <a:ext uri="{FF2B5EF4-FFF2-40B4-BE49-F238E27FC236}">
                <a16:creationId xmlns:a16="http://schemas.microsoft.com/office/drawing/2014/main" id="{8848D425-4799-4FC4-90E3-CBE60394F540}"/>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Top 12 Strategies to Minimize Wealth-Destroying Taxes</a:t>
            </a:r>
          </a:p>
        </p:txBody>
      </p:sp>
    </p:spTree>
    <p:extLst>
      <p:ext uri="{BB962C8B-B14F-4D97-AF65-F5344CB8AC3E}">
        <p14:creationId xmlns:p14="http://schemas.microsoft.com/office/powerpoint/2010/main" val="3788496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79DC2A-2B31-4E6E-9AAA-EBE66E4D914E}"/>
              </a:ext>
            </a:extLst>
          </p:cNvPr>
          <p:cNvSpPr>
            <a:spLocks noGrp="1"/>
          </p:cNvSpPr>
          <p:nvPr>
            <p:ph type="body" sz="quarter" idx="15"/>
          </p:nvPr>
        </p:nvSpPr>
        <p:spPr/>
        <p:txBody>
          <a:bodyPr/>
          <a:lstStyle/>
          <a:p>
            <a:r>
              <a:rPr lang="en-US" sz="2400" dirty="0"/>
              <a:t>Did You Sell Your Home for a Profit? </a:t>
            </a:r>
          </a:p>
          <a:p>
            <a:pPr lvl="1"/>
            <a:r>
              <a:rPr lang="en-US" sz="2000" dirty="0"/>
              <a:t>Exclude up to $500,000 in gains for married filing jointly</a:t>
            </a:r>
            <a:r>
              <a:rPr lang="en-US" sz="2000" baseline="30000" dirty="0"/>
              <a:t>1</a:t>
            </a:r>
          </a:p>
          <a:p>
            <a:pPr lvl="1"/>
            <a:r>
              <a:rPr lang="en-US" sz="2000" dirty="0"/>
              <a:t>Must pass the following tests:</a:t>
            </a:r>
            <a:r>
              <a:rPr lang="en-US" sz="2000" baseline="30000" dirty="0"/>
              <a:t>2</a:t>
            </a:r>
          </a:p>
          <a:p>
            <a:pPr lvl="2"/>
            <a:r>
              <a:rPr lang="en-US" sz="2000" i="1" dirty="0"/>
              <a:t>Ownership test</a:t>
            </a:r>
          </a:p>
          <a:p>
            <a:pPr lvl="2"/>
            <a:r>
              <a:rPr lang="en-US" sz="2000" i="1" dirty="0"/>
              <a:t>Use test</a:t>
            </a:r>
          </a:p>
          <a:p>
            <a:pPr lvl="2"/>
            <a:r>
              <a:rPr lang="en-US" sz="2000" i="1" dirty="0"/>
              <a:t>Previous sale test</a:t>
            </a:r>
          </a:p>
          <a:p>
            <a:pPr lvl="2"/>
            <a:r>
              <a:rPr lang="en-US" sz="2000" i="1" dirty="0"/>
              <a:t>Joint-filer test</a:t>
            </a:r>
          </a:p>
          <a:p>
            <a:endParaRPr lang="en-US" dirty="0"/>
          </a:p>
        </p:txBody>
      </p:sp>
      <p:sp>
        <p:nvSpPr>
          <p:cNvPr id="4" name="Title 3">
            <a:extLst>
              <a:ext uri="{FF2B5EF4-FFF2-40B4-BE49-F238E27FC236}">
                <a16:creationId xmlns:a16="http://schemas.microsoft.com/office/drawing/2014/main" id="{FCEC16CF-500A-4299-BC40-4F0872F79BF0}"/>
              </a:ext>
            </a:extLst>
          </p:cNvPr>
          <p:cNvSpPr>
            <a:spLocks noGrp="1"/>
          </p:cNvSpPr>
          <p:nvPr>
            <p:ph type="title"/>
          </p:nvPr>
        </p:nvSpPr>
        <p:spPr>
          <a:xfrm>
            <a:off x="489096" y="771277"/>
            <a:ext cx="8229600" cy="914400"/>
          </a:xfrm>
          <a:prstGeom prst="rect">
            <a:avLst/>
          </a:prstGeom>
        </p:spPr>
        <p:txBody>
          <a:bodyPr tIns="91440" bIns="182880" anchor="ctr"/>
          <a:lstStyle/>
          <a:p>
            <a:r>
              <a:rPr lang="en-US" dirty="0"/>
              <a:t>Tax Exclusion from Home Sale Gain</a:t>
            </a:r>
          </a:p>
        </p:txBody>
      </p:sp>
      <p:sp>
        <p:nvSpPr>
          <p:cNvPr id="6" name="TextBox 5">
            <a:extLst>
              <a:ext uri="{FF2B5EF4-FFF2-40B4-BE49-F238E27FC236}">
                <a16:creationId xmlns:a16="http://schemas.microsoft.com/office/drawing/2014/main" id="{542F24A9-638F-42D4-B643-96CEF8FE54A1}"/>
              </a:ext>
            </a:extLst>
          </p:cNvPr>
          <p:cNvSpPr txBox="1"/>
          <p:nvPr/>
        </p:nvSpPr>
        <p:spPr>
          <a:xfrm>
            <a:off x="450167" y="5671224"/>
            <a:ext cx="8243665" cy="646331"/>
          </a:xfrm>
          <a:prstGeom prst="rect">
            <a:avLst/>
          </a:prstGeom>
          <a:noFill/>
        </p:spPr>
        <p:txBody>
          <a:bodyPr wrap="square" rtlCol="0">
            <a:spAutoFit/>
          </a:bodyPr>
          <a:lstStyle/>
          <a:p>
            <a:r>
              <a:rPr lang="en-US" sz="1200" baseline="30000" dirty="0">
                <a:solidFill>
                  <a:schemeClr val="bg2">
                    <a:lumMod val="10000"/>
                  </a:schemeClr>
                </a:solidFill>
                <a:latin typeface="Arial Narrow" panose="020B0606020202030204" pitchFamily="34" charset="0"/>
              </a:rPr>
              <a:t>1</a:t>
            </a:r>
            <a:r>
              <a:rPr lang="en-US" sz="1200" dirty="0">
                <a:solidFill>
                  <a:schemeClr val="bg2">
                    <a:lumMod val="10000"/>
                  </a:schemeClr>
                </a:solidFill>
                <a:latin typeface="Arial Narrow" panose="020B0606020202030204" pitchFamily="34" charset="0"/>
              </a:rPr>
              <a:t> Internal Revenue Service, October 2022.</a:t>
            </a:r>
            <a:br>
              <a:rPr lang="en-US" sz="1200" dirty="0">
                <a:solidFill>
                  <a:schemeClr val="bg2">
                    <a:lumMod val="10000"/>
                  </a:schemeClr>
                </a:solidFill>
                <a:latin typeface="Arial Narrow" panose="020B0606020202030204" pitchFamily="34" charset="0"/>
              </a:rPr>
            </a:br>
            <a:r>
              <a:rPr lang="en-US" sz="1200" baseline="30000" dirty="0">
                <a:solidFill>
                  <a:schemeClr val="bg2">
                    <a:lumMod val="10000"/>
                  </a:schemeClr>
                </a:solidFill>
                <a:latin typeface="Arial Narrow" panose="020B0606020202030204" pitchFamily="34" charset="0"/>
              </a:rPr>
              <a:t>2</a:t>
            </a:r>
            <a:r>
              <a:rPr lang="en-US" sz="1200" dirty="0">
                <a:solidFill>
                  <a:schemeClr val="bg2">
                    <a:lumMod val="10000"/>
                  </a:schemeClr>
                </a:solidFill>
                <a:latin typeface="Arial Narrow" panose="020B0606020202030204" pitchFamily="34" charset="0"/>
              </a:rPr>
              <a:t> You may not be eligible for this exemption if your home was acquired through a like-kind exchange (also known as a 1031 exchange) during the past five years. </a:t>
            </a:r>
          </a:p>
        </p:txBody>
      </p:sp>
      <p:sp>
        <p:nvSpPr>
          <p:cNvPr id="7" name="Text Placeholder 4">
            <a:extLst>
              <a:ext uri="{FF2B5EF4-FFF2-40B4-BE49-F238E27FC236}">
                <a16:creationId xmlns:a16="http://schemas.microsoft.com/office/drawing/2014/main" id="{B5518CF3-C9C5-410D-A944-15E47BB08D4B}"/>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8" name="Slide Number Placeholder 3">
            <a:extLst>
              <a:ext uri="{FF2B5EF4-FFF2-40B4-BE49-F238E27FC236}">
                <a16:creationId xmlns:a16="http://schemas.microsoft.com/office/drawing/2014/main" id="{854F8645-506A-42AF-9499-371B55FE313D}"/>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2-23</a:t>
            </a:r>
          </a:p>
        </p:txBody>
      </p:sp>
    </p:spTree>
    <p:extLst>
      <p:ext uri="{BB962C8B-B14F-4D97-AF65-F5344CB8AC3E}">
        <p14:creationId xmlns:p14="http://schemas.microsoft.com/office/powerpoint/2010/main" val="144058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79DC2A-2B31-4E6E-9AAA-EBE66E4D914E}"/>
              </a:ext>
            </a:extLst>
          </p:cNvPr>
          <p:cNvSpPr>
            <a:spLocks noGrp="1"/>
          </p:cNvSpPr>
          <p:nvPr>
            <p:ph type="body" sz="quarter" idx="15"/>
          </p:nvPr>
        </p:nvSpPr>
        <p:spPr/>
        <p:txBody>
          <a:bodyPr/>
          <a:lstStyle/>
          <a:p>
            <a:r>
              <a:rPr lang="en-US" sz="2400" dirty="0"/>
              <a:t>Do You Currently Pay the AMT?</a:t>
            </a:r>
          </a:p>
          <a:p>
            <a:pPr lvl="1"/>
            <a:r>
              <a:rPr lang="en-US" sz="2000" dirty="0"/>
              <a:t>Deductions are designed to reduce your tax liability</a:t>
            </a:r>
          </a:p>
          <a:p>
            <a:pPr lvl="1"/>
            <a:r>
              <a:rPr lang="en-US" sz="2000" dirty="0"/>
              <a:t>AMT laws are targeted at high-income persons with many deductions/exemptions </a:t>
            </a:r>
          </a:p>
          <a:p>
            <a:pPr lvl="1"/>
            <a:r>
              <a:rPr lang="en-US" sz="2000" dirty="0"/>
              <a:t>AMT eliminates many deductions and establishes a minimum taxation rate</a:t>
            </a:r>
          </a:p>
          <a:p>
            <a:pPr lvl="1"/>
            <a:r>
              <a:rPr lang="en-US" sz="2000" dirty="0"/>
              <a:t>The AMT was not indexed to inflation until 2012</a:t>
            </a:r>
          </a:p>
        </p:txBody>
      </p:sp>
      <p:sp>
        <p:nvSpPr>
          <p:cNvPr id="4" name="Title 3">
            <a:extLst>
              <a:ext uri="{FF2B5EF4-FFF2-40B4-BE49-F238E27FC236}">
                <a16:creationId xmlns:a16="http://schemas.microsoft.com/office/drawing/2014/main" id="{FCEC16CF-500A-4299-BC40-4F0872F79BF0}"/>
              </a:ext>
            </a:extLst>
          </p:cNvPr>
          <p:cNvSpPr>
            <a:spLocks noGrp="1"/>
          </p:cNvSpPr>
          <p:nvPr>
            <p:ph type="title"/>
          </p:nvPr>
        </p:nvSpPr>
        <p:spPr>
          <a:xfrm>
            <a:off x="489096" y="771277"/>
            <a:ext cx="8229600" cy="914400"/>
          </a:xfrm>
          <a:prstGeom prst="rect">
            <a:avLst/>
          </a:prstGeom>
        </p:spPr>
        <p:txBody>
          <a:bodyPr tIns="91440" bIns="182880" anchor="ctr"/>
          <a:lstStyle/>
          <a:p>
            <a:r>
              <a:rPr lang="en-US" dirty="0"/>
              <a:t>Understanding the Alternative Minimum Tax</a:t>
            </a:r>
          </a:p>
        </p:txBody>
      </p:sp>
      <p:sp>
        <p:nvSpPr>
          <p:cNvPr id="7" name="Text Placeholder 4">
            <a:extLst>
              <a:ext uri="{FF2B5EF4-FFF2-40B4-BE49-F238E27FC236}">
                <a16:creationId xmlns:a16="http://schemas.microsoft.com/office/drawing/2014/main" id="{B5518CF3-C9C5-410D-A944-15E47BB08D4B}"/>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8" name="Slide Number Placeholder 3">
            <a:extLst>
              <a:ext uri="{FF2B5EF4-FFF2-40B4-BE49-F238E27FC236}">
                <a16:creationId xmlns:a16="http://schemas.microsoft.com/office/drawing/2014/main" id="{854F8645-506A-42AF-9499-371B55FE313D}"/>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2-24</a:t>
            </a:r>
          </a:p>
        </p:txBody>
      </p:sp>
    </p:spTree>
    <p:extLst>
      <p:ext uri="{BB962C8B-B14F-4D97-AF65-F5344CB8AC3E}">
        <p14:creationId xmlns:p14="http://schemas.microsoft.com/office/powerpoint/2010/main" val="576507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93500-2B4D-403C-B42E-844087E03700}"/>
              </a:ext>
            </a:extLst>
          </p:cNvPr>
          <p:cNvSpPr>
            <a:spLocks noGrp="1"/>
          </p:cNvSpPr>
          <p:nvPr>
            <p:ph type="title"/>
          </p:nvPr>
        </p:nvSpPr>
        <p:spPr>
          <a:xfrm>
            <a:off x="489096" y="771277"/>
            <a:ext cx="8229600" cy="914400"/>
          </a:xfrm>
          <a:prstGeom prst="rect">
            <a:avLst/>
          </a:prstGeom>
        </p:spPr>
        <p:txBody>
          <a:bodyPr tIns="91440" bIns="182880" anchor="ctr"/>
          <a:lstStyle/>
          <a:p>
            <a:pPr algn="ctr"/>
            <a:r>
              <a:rPr lang="en-US" dirty="0"/>
              <a:t>Understanding the Alternative Minimum Tax</a:t>
            </a:r>
          </a:p>
        </p:txBody>
      </p:sp>
      <p:sp>
        <p:nvSpPr>
          <p:cNvPr id="5" name="Text Placeholder 4">
            <a:extLst>
              <a:ext uri="{FF2B5EF4-FFF2-40B4-BE49-F238E27FC236}">
                <a16:creationId xmlns:a16="http://schemas.microsoft.com/office/drawing/2014/main" id="{95EC8383-66B9-42E2-BA6B-FDEA9A61ECDB}"/>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6" name="Slide Number Placeholder 3">
            <a:extLst>
              <a:ext uri="{FF2B5EF4-FFF2-40B4-BE49-F238E27FC236}">
                <a16:creationId xmlns:a16="http://schemas.microsoft.com/office/drawing/2014/main" id="{8B330A5E-5D96-4489-8967-84341D891370}"/>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2-24</a:t>
            </a:r>
          </a:p>
        </p:txBody>
      </p:sp>
      <p:pic>
        <p:nvPicPr>
          <p:cNvPr id="3" name="Picture 2" descr="A white rectangular sign with black text&#10;&#10;Description automatically generated">
            <a:extLst>
              <a:ext uri="{FF2B5EF4-FFF2-40B4-BE49-F238E27FC236}">
                <a16:creationId xmlns:a16="http://schemas.microsoft.com/office/drawing/2014/main" id="{90D59F35-1751-7B10-AB5A-73BFDE7D5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66" y="1685677"/>
            <a:ext cx="6912667" cy="2773601"/>
          </a:xfrm>
          <a:prstGeom prst="rect">
            <a:avLst/>
          </a:prstGeom>
        </p:spPr>
      </p:pic>
    </p:spTree>
    <p:extLst>
      <p:ext uri="{BB962C8B-B14F-4D97-AF65-F5344CB8AC3E}">
        <p14:creationId xmlns:p14="http://schemas.microsoft.com/office/powerpoint/2010/main" val="589640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0A01C-EDE9-41E1-9DAD-844274AA6464}"/>
              </a:ext>
            </a:extLst>
          </p:cNvPr>
          <p:cNvSpPr>
            <a:spLocks noGrp="1"/>
          </p:cNvSpPr>
          <p:nvPr>
            <p:ph type="title"/>
          </p:nvPr>
        </p:nvSpPr>
        <p:spPr/>
        <p:txBody>
          <a:bodyPr tIns="91440" bIns="182880"/>
          <a:lstStyle/>
          <a:p>
            <a:pPr algn="ctr"/>
            <a:r>
              <a:rPr lang="en-US" dirty="0"/>
              <a:t>Alternative Minimum Tax Basics</a:t>
            </a:r>
            <a:endParaRPr lang="en-US" baseline="30000" dirty="0"/>
          </a:p>
        </p:txBody>
      </p:sp>
      <p:sp>
        <p:nvSpPr>
          <p:cNvPr id="6" name="TextBox 5">
            <a:extLst>
              <a:ext uri="{FF2B5EF4-FFF2-40B4-BE49-F238E27FC236}">
                <a16:creationId xmlns:a16="http://schemas.microsoft.com/office/drawing/2014/main" id="{546B5060-340D-424D-8997-FC2BA4B0E9F0}"/>
              </a:ext>
            </a:extLst>
          </p:cNvPr>
          <p:cNvSpPr txBox="1"/>
          <p:nvPr/>
        </p:nvSpPr>
        <p:spPr>
          <a:xfrm>
            <a:off x="444829" y="6202809"/>
            <a:ext cx="7478457" cy="276999"/>
          </a:xfrm>
          <a:prstGeom prst="rect">
            <a:avLst/>
          </a:prstGeom>
          <a:noFill/>
        </p:spPr>
        <p:txBody>
          <a:bodyPr wrap="square" rtlCol="0">
            <a:spAutoFit/>
          </a:bodyPr>
          <a:lstStyle/>
          <a:p>
            <a:r>
              <a:rPr lang="en-US" sz="1200" i="1" baseline="30000" dirty="0">
                <a:solidFill>
                  <a:schemeClr val="bg2">
                    <a:lumMod val="10000"/>
                  </a:schemeClr>
                </a:solidFill>
                <a:latin typeface="Arial Narrow" panose="020B0606020202030204" pitchFamily="34" charset="0"/>
              </a:rPr>
              <a:t>1</a:t>
            </a:r>
            <a:r>
              <a:rPr lang="en-US" sz="1200" i="1" dirty="0">
                <a:solidFill>
                  <a:schemeClr val="bg2">
                    <a:lumMod val="10000"/>
                  </a:schemeClr>
                </a:solidFill>
                <a:latin typeface="Arial Narrow" panose="020B0606020202030204" pitchFamily="34" charset="0"/>
              </a:rPr>
              <a:t>Internal Revenue Service, October  2022.</a:t>
            </a:r>
          </a:p>
        </p:txBody>
      </p:sp>
      <p:sp>
        <p:nvSpPr>
          <p:cNvPr id="8" name="Text Placeholder 4">
            <a:extLst>
              <a:ext uri="{FF2B5EF4-FFF2-40B4-BE49-F238E27FC236}">
                <a16:creationId xmlns:a16="http://schemas.microsoft.com/office/drawing/2014/main" id="{2FB171B5-95C2-4DAF-B324-B4D2F9463586}"/>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9" name="Slide Number Placeholder 3">
            <a:extLst>
              <a:ext uri="{FF2B5EF4-FFF2-40B4-BE49-F238E27FC236}">
                <a16:creationId xmlns:a16="http://schemas.microsoft.com/office/drawing/2014/main" id="{05AC0940-A030-41BE-9783-7A2669BDA655}"/>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2-25</a:t>
            </a:r>
          </a:p>
        </p:txBody>
      </p:sp>
      <p:pic>
        <p:nvPicPr>
          <p:cNvPr id="5" name="Picture 4" descr="A black and white chart with white text&#10;&#10;Description automatically generated">
            <a:extLst>
              <a:ext uri="{FF2B5EF4-FFF2-40B4-BE49-F238E27FC236}">
                <a16:creationId xmlns:a16="http://schemas.microsoft.com/office/drawing/2014/main" id="{5B2C9817-0FFC-76A4-CFA2-8A39A74B0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274" y="1685677"/>
            <a:ext cx="6393452" cy="2723137"/>
          </a:xfrm>
          <a:prstGeom prst="rect">
            <a:avLst/>
          </a:prstGeom>
        </p:spPr>
      </p:pic>
    </p:spTree>
    <p:extLst>
      <p:ext uri="{BB962C8B-B14F-4D97-AF65-F5344CB8AC3E}">
        <p14:creationId xmlns:p14="http://schemas.microsoft.com/office/powerpoint/2010/main" val="145928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679DAC-E4C8-4D6D-82A0-45C349A50E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370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226C6-630C-4048-AF24-B5B8952B1F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371594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62010CFC-5B9B-47AF-9882-63519ECD9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4199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31C211FE-DA3F-44E9-B91B-7B9386ECF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A7D5A3E-C86D-442D-9C23-975FB91AAB4C}"/>
              </a:ext>
            </a:extLst>
          </p:cNvPr>
          <p:cNvSpPr/>
          <p:nvPr/>
        </p:nvSpPr>
        <p:spPr>
          <a:xfrm>
            <a:off x="1482811" y="4483232"/>
            <a:ext cx="6178378" cy="2123658"/>
          </a:xfrm>
          <a:prstGeom prst="rect">
            <a:avLst/>
          </a:prstGeom>
        </p:spPr>
        <p:txBody>
          <a:bodyPr wrap="square">
            <a:spAutoFit/>
          </a:bodyPr>
          <a:lstStyle/>
          <a:p>
            <a:pPr algn="ctr"/>
            <a:r>
              <a:rPr lang="en-US" sz="1200" b="1" dirty="0">
                <a:solidFill>
                  <a:schemeClr val="bg1"/>
                </a:solidFill>
              </a:rPr>
              <a:t>Disclaimer</a:t>
            </a:r>
          </a:p>
          <a:p>
            <a:pPr algn="ctr"/>
            <a:r>
              <a:rPr lang="en-US" sz="1200" dirty="0">
                <a:solidFill>
                  <a:schemeClr val="bg1"/>
                </a:solidFill>
              </a:rPr>
              <a:t>Investors should consider the investment objectives, risks, charges, and expenses of any investment carefully before investing. The prospectus contains this and other information about the investment company or investment vehicle. You can obtain a prospectus from your financial representative or financial product. Read the prospectus carefully before investing.</a:t>
            </a:r>
          </a:p>
          <a:p>
            <a:pPr algn="ctr"/>
            <a:endParaRPr lang="en-US" sz="1200" dirty="0">
              <a:solidFill>
                <a:schemeClr val="bg1"/>
              </a:solidFill>
            </a:endParaRPr>
          </a:p>
          <a:p>
            <a:pPr algn="ctr"/>
            <a:r>
              <a:rPr lang="en-US" sz="1200" dirty="0">
                <a:solidFill>
                  <a:schemeClr val="bg1"/>
                </a:solidFill>
              </a:rPr>
              <a:t>Investing in any investment vehicle carries risk, including the possible loss of principal, and there can be no assurance that any investment strategy will provide positive performance over a period of time. The following information is for general educational purposes only. The asset classes and/or investment strategies described in this publication may not be suitable for all investors.</a:t>
            </a:r>
          </a:p>
        </p:txBody>
      </p:sp>
    </p:spTree>
    <p:extLst>
      <p:ext uri="{BB962C8B-B14F-4D97-AF65-F5344CB8AC3E}">
        <p14:creationId xmlns:p14="http://schemas.microsoft.com/office/powerpoint/2010/main" val="2296641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4407173F-38D1-4F96-910B-B04BF0030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538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56E50A15-4EFE-4440-8DEF-B2A8E8D91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82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5E6399-9243-4DFF-BEB0-F8D59A741CF8}"/>
              </a:ext>
            </a:extLst>
          </p:cNvPr>
          <p:cNvSpPr>
            <a:spLocks noGrp="1"/>
          </p:cNvSpPr>
          <p:nvPr>
            <p:ph type="title"/>
          </p:nvPr>
        </p:nvSpPr>
        <p:spPr/>
        <p:txBody>
          <a:bodyPr tIns="91440" bIns="182880"/>
          <a:lstStyle/>
          <a:p>
            <a:pPr algn="ctr"/>
            <a:r>
              <a:rPr lang="en-US" dirty="0"/>
              <a:t>What’s Your Wealth Accumulation Formula?</a:t>
            </a:r>
          </a:p>
        </p:txBody>
      </p:sp>
      <p:sp>
        <p:nvSpPr>
          <p:cNvPr id="8" name="Text Placeholder 4">
            <a:extLst>
              <a:ext uri="{FF2B5EF4-FFF2-40B4-BE49-F238E27FC236}">
                <a16:creationId xmlns:a16="http://schemas.microsoft.com/office/drawing/2014/main" id="{AF889EB3-4657-4C30-8633-C5D95F444CC0}"/>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9" name="Slide Number Placeholder 3">
            <a:extLst>
              <a:ext uri="{FF2B5EF4-FFF2-40B4-BE49-F238E27FC236}">
                <a16:creationId xmlns:a16="http://schemas.microsoft.com/office/drawing/2014/main" id="{4692890B-AC0E-42BF-A56B-D3A35A049417}"/>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2-1</a:t>
            </a:r>
          </a:p>
        </p:txBody>
      </p:sp>
      <p:pic>
        <p:nvPicPr>
          <p:cNvPr id="3" name="Picture 2" descr="A person climbing a mountain&#10;&#10;Description automatically generated">
            <a:extLst>
              <a:ext uri="{FF2B5EF4-FFF2-40B4-BE49-F238E27FC236}">
                <a16:creationId xmlns:a16="http://schemas.microsoft.com/office/drawing/2014/main" id="{81E44C55-9EB4-EAEE-3384-82BF0112A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2" y="2046239"/>
            <a:ext cx="8294117" cy="3891067"/>
          </a:xfrm>
          <a:prstGeom prst="rect">
            <a:avLst/>
          </a:prstGeom>
        </p:spPr>
      </p:pic>
    </p:spTree>
    <p:extLst>
      <p:ext uri="{BB962C8B-B14F-4D97-AF65-F5344CB8AC3E}">
        <p14:creationId xmlns:p14="http://schemas.microsoft.com/office/powerpoint/2010/main" val="260406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01584-724B-45F4-94C8-1153FC1412E1}"/>
              </a:ext>
            </a:extLst>
          </p:cNvPr>
          <p:cNvSpPr>
            <a:spLocks noGrp="1"/>
          </p:cNvSpPr>
          <p:nvPr>
            <p:ph type="title"/>
          </p:nvPr>
        </p:nvSpPr>
        <p:spPr/>
        <p:txBody>
          <a:bodyPr tIns="91440" bIns="182880"/>
          <a:lstStyle/>
          <a:p>
            <a:pPr algn="ctr"/>
            <a:r>
              <a:rPr lang="en-US" dirty="0"/>
              <a:t>Wealth Creation &amp; Destruction Cycles</a:t>
            </a:r>
          </a:p>
        </p:txBody>
      </p:sp>
      <p:sp>
        <p:nvSpPr>
          <p:cNvPr id="8" name="Text Placeholder 4">
            <a:extLst>
              <a:ext uri="{FF2B5EF4-FFF2-40B4-BE49-F238E27FC236}">
                <a16:creationId xmlns:a16="http://schemas.microsoft.com/office/drawing/2014/main" id="{3EF46274-9C12-47C4-8B84-858F8DAC509F}"/>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11" name="Slide Number Placeholder 3">
            <a:extLst>
              <a:ext uri="{FF2B5EF4-FFF2-40B4-BE49-F238E27FC236}">
                <a16:creationId xmlns:a16="http://schemas.microsoft.com/office/drawing/2014/main" id="{ABF65120-BA75-4D40-95AB-3211219BBA6B}"/>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2-2</a:t>
            </a:r>
          </a:p>
        </p:txBody>
      </p:sp>
      <p:pic>
        <p:nvPicPr>
          <p:cNvPr id="3" name="Picture 2" descr="A black background with arrows pointing to different directions&#10;&#10;Description automatically generated">
            <a:extLst>
              <a:ext uri="{FF2B5EF4-FFF2-40B4-BE49-F238E27FC236}">
                <a16:creationId xmlns:a16="http://schemas.microsoft.com/office/drawing/2014/main" id="{82FAB35D-381E-DC4C-254E-8632A5258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14" y="1831149"/>
            <a:ext cx="8514572" cy="3994687"/>
          </a:xfrm>
          <a:prstGeom prst="rect">
            <a:avLst/>
          </a:prstGeom>
        </p:spPr>
      </p:pic>
    </p:spTree>
    <p:extLst>
      <p:ext uri="{BB962C8B-B14F-4D97-AF65-F5344CB8AC3E}">
        <p14:creationId xmlns:p14="http://schemas.microsoft.com/office/powerpoint/2010/main" val="26179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91B05C-4C6E-4981-96A3-62EFB94D6DF5}"/>
              </a:ext>
            </a:extLst>
          </p:cNvPr>
          <p:cNvSpPr>
            <a:spLocks noGrp="1"/>
          </p:cNvSpPr>
          <p:nvPr>
            <p:ph type="body" sz="quarter" idx="15"/>
          </p:nvPr>
        </p:nvSpPr>
        <p:spPr/>
        <p:txBody>
          <a:bodyPr/>
          <a:lstStyle/>
          <a:p>
            <a:pPr marL="685800" lvl="1" indent="-457200">
              <a:buFont typeface="+mj-lt"/>
              <a:buAutoNum type="arabicPeriod"/>
            </a:pPr>
            <a:r>
              <a:rPr lang="en-US" sz="2000" dirty="0"/>
              <a:t>Didn’t define lifestyle goals</a:t>
            </a:r>
          </a:p>
          <a:p>
            <a:pPr marL="685800" lvl="1" indent="-457200">
              <a:buFont typeface="+mj-lt"/>
              <a:buAutoNum type="arabicPeriod"/>
            </a:pPr>
            <a:r>
              <a:rPr lang="en-US" sz="2000" dirty="0"/>
              <a:t>Won’t set financial goals that meet lifestyle goals</a:t>
            </a:r>
          </a:p>
          <a:p>
            <a:pPr marL="685800" lvl="1" indent="-457200">
              <a:buFont typeface="+mj-lt"/>
              <a:buAutoNum type="arabicPeriod"/>
            </a:pPr>
            <a:r>
              <a:rPr lang="en-US" sz="2000" dirty="0"/>
              <a:t>Can’t make a commitment to financial success</a:t>
            </a:r>
          </a:p>
          <a:p>
            <a:pPr marL="685800" lvl="1" indent="-457200">
              <a:buFont typeface="+mj-lt"/>
              <a:buAutoNum type="arabicPeriod"/>
            </a:pPr>
            <a:r>
              <a:rPr lang="en-US" sz="2000" dirty="0"/>
              <a:t>Never sought financial education</a:t>
            </a:r>
          </a:p>
          <a:p>
            <a:pPr marL="685800" lvl="1" indent="-457200">
              <a:buFont typeface="+mj-lt"/>
              <a:buAutoNum type="arabicPeriod"/>
            </a:pPr>
            <a:r>
              <a:rPr lang="en-US" sz="2000" dirty="0"/>
              <a:t>Wouldn’t take a personal financial inventory</a:t>
            </a:r>
          </a:p>
          <a:p>
            <a:pPr marL="685800" lvl="1" indent="-457200">
              <a:buFont typeface="+mj-lt"/>
              <a:buAutoNum type="arabicPeriod"/>
            </a:pPr>
            <a:r>
              <a:rPr lang="en-US" sz="2000" dirty="0"/>
              <a:t>Failed to effectively manage credit</a:t>
            </a:r>
          </a:p>
          <a:p>
            <a:pPr marL="685800" lvl="1" indent="-457200">
              <a:buFont typeface="+mj-lt"/>
              <a:buAutoNum type="arabicPeriod"/>
            </a:pPr>
            <a:r>
              <a:rPr lang="en-US" sz="2000" dirty="0"/>
              <a:t>Skipped opportunities to seek financial advice and assistance</a:t>
            </a:r>
          </a:p>
        </p:txBody>
      </p:sp>
      <p:sp>
        <p:nvSpPr>
          <p:cNvPr id="8" name="Text Placeholder 4">
            <a:extLst>
              <a:ext uri="{FF2B5EF4-FFF2-40B4-BE49-F238E27FC236}">
                <a16:creationId xmlns:a16="http://schemas.microsoft.com/office/drawing/2014/main" id="{F4AE00E1-CADD-4B6B-B599-AB84D614E8AA}"/>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9" name="Slide Number Placeholder 3">
            <a:extLst>
              <a:ext uri="{FF2B5EF4-FFF2-40B4-BE49-F238E27FC236}">
                <a16:creationId xmlns:a16="http://schemas.microsoft.com/office/drawing/2014/main" id="{B3D100B4-2896-4B0B-BDBC-3F5506B5E193}"/>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2-3</a:t>
            </a:r>
          </a:p>
        </p:txBody>
      </p:sp>
      <p:sp>
        <p:nvSpPr>
          <p:cNvPr id="11" name="Title 3">
            <a:extLst>
              <a:ext uri="{FF2B5EF4-FFF2-40B4-BE49-F238E27FC236}">
                <a16:creationId xmlns:a16="http://schemas.microsoft.com/office/drawing/2014/main" id="{0D3E6346-D659-4D71-A4ED-89542B60FF19}"/>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The Top 14 Wealth Planning Mistakes</a:t>
            </a:r>
          </a:p>
        </p:txBody>
      </p:sp>
    </p:spTree>
    <p:extLst>
      <p:ext uri="{BB962C8B-B14F-4D97-AF65-F5344CB8AC3E}">
        <p14:creationId xmlns:p14="http://schemas.microsoft.com/office/powerpoint/2010/main" val="296533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91B05C-4C6E-4981-96A3-62EFB94D6DF5}"/>
              </a:ext>
            </a:extLst>
          </p:cNvPr>
          <p:cNvSpPr>
            <a:spLocks noGrp="1"/>
          </p:cNvSpPr>
          <p:nvPr>
            <p:ph type="body" sz="quarter" idx="15"/>
          </p:nvPr>
        </p:nvSpPr>
        <p:spPr/>
        <p:txBody>
          <a:bodyPr/>
          <a:lstStyle/>
          <a:p>
            <a:pPr marL="685800" lvl="1" indent="-457200">
              <a:buFont typeface="+mj-lt"/>
              <a:buAutoNum type="arabicPeriod" startAt="8"/>
            </a:pPr>
            <a:r>
              <a:rPr lang="en-US" sz="2000" dirty="0"/>
              <a:t>Wouldn’t invest early or regularly</a:t>
            </a:r>
          </a:p>
          <a:p>
            <a:pPr marL="685800" lvl="1" indent="-457200">
              <a:buFont typeface="+mj-lt"/>
              <a:buAutoNum type="arabicPeriod" startAt="8"/>
            </a:pPr>
            <a:r>
              <a:rPr lang="en-US" sz="2000" dirty="0"/>
              <a:t>Failed to use tax laws</a:t>
            </a:r>
          </a:p>
          <a:p>
            <a:pPr marL="685800" lvl="1" indent="-457200">
              <a:buFont typeface="+mj-lt"/>
              <a:buAutoNum type="arabicPeriod" startAt="8"/>
            </a:pPr>
            <a:r>
              <a:rPr lang="en-US" sz="2000" dirty="0"/>
              <a:t>Can’t allocate assets properly</a:t>
            </a:r>
          </a:p>
          <a:p>
            <a:pPr marL="685800" lvl="1" indent="-457200">
              <a:buFont typeface="+mj-lt"/>
              <a:buAutoNum type="arabicPeriod" startAt="8"/>
            </a:pPr>
            <a:r>
              <a:rPr lang="en-US" sz="2000" dirty="0"/>
              <a:t>Failed to plan for the unexpected or insure risks</a:t>
            </a:r>
          </a:p>
          <a:p>
            <a:pPr marL="685800" lvl="1" indent="-457200">
              <a:buFont typeface="+mj-lt"/>
              <a:buAutoNum type="arabicPeriod" startAt="8"/>
            </a:pPr>
            <a:r>
              <a:rPr lang="en-US" sz="2000" dirty="0"/>
              <a:t>Won’t take advantage of employer benefit plans </a:t>
            </a:r>
          </a:p>
          <a:p>
            <a:pPr marL="685800" lvl="1" indent="-457200">
              <a:buFont typeface="+mj-lt"/>
              <a:buAutoNum type="arabicPeriod" startAt="8"/>
            </a:pPr>
            <a:r>
              <a:rPr lang="en-US" sz="2000" dirty="0"/>
              <a:t>Never chose best way to take money out</a:t>
            </a:r>
          </a:p>
          <a:p>
            <a:pPr marL="685800" lvl="1" indent="-457200">
              <a:buFont typeface="+mj-lt"/>
              <a:buAutoNum type="arabicPeriod" startAt="8"/>
            </a:pPr>
            <a:r>
              <a:rPr lang="en-US" sz="2000" dirty="0"/>
              <a:t>Didn’t plan for the estate</a:t>
            </a:r>
          </a:p>
          <a:p>
            <a:endParaRPr lang="en-US" sz="2400" dirty="0"/>
          </a:p>
        </p:txBody>
      </p:sp>
      <p:sp>
        <p:nvSpPr>
          <p:cNvPr id="8" name="Text Placeholder 4">
            <a:extLst>
              <a:ext uri="{FF2B5EF4-FFF2-40B4-BE49-F238E27FC236}">
                <a16:creationId xmlns:a16="http://schemas.microsoft.com/office/drawing/2014/main" id="{F4AE00E1-CADD-4B6B-B599-AB84D614E8AA}"/>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9" name="Slide Number Placeholder 3">
            <a:extLst>
              <a:ext uri="{FF2B5EF4-FFF2-40B4-BE49-F238E27FC236}">
                <a16:creationId xmlns:a16="http://schemas.microsoft.com/office/drawing/2014/main" id="{B3D100B4-2896-4B0B-BDBC-3F5506B5E193}"/>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2-3</a:t>
            </a:r>
          </a:p>
        </p:txBody>
      </p:sp>
      <p:sp>
        <p:nvSpPr>
          <p:cNvPr id="10" name="Title 3">
            <a:extLst>
              <a:ext uri="{FF2B5EF4-FFF2-40B4-BE49-F238E27FC236}">
                <a16:creationId xmlns:a16="http://schemas.microsoft.com/office/drawing/2014/main" id="{668038E2-C016-419A-AA6C-F717F80CAAFA}"/>
              </a:ext>
            </a:extLst>
          </p:cNvPr>
          <p:cNvSpPr txBox="1">
            <a:spLocks/>
          </p:cNvSpPr>
          <p:nvPr/>
        </p:nvSpPr>
        <p:spPr>
          <a:xfrm>
            <a:off x="489096" y="771277"/>
            <a:ext cx="8229600" cy="914400"/>
          </a:xfrm>
          <a:prstGeom prst="rect">
            <a:avLst/>
          </a:prstGeom>
        </p:spPr>
        <p:txBody>
          <a:bodyPr tIns="91440" bIns="182880" anchor="ctr"/>
          <a:lstStyle>
            <a:lvl1pPr algn="l" defTabSz="914400" rtl="0" eaLnBrk="1" latinLnBrk="0" hangingPunct="1">
              <a:lnSpc>
                <a:spcPct val="90000"/>
              </a:lnSpc>
              <a:spcBef>
                <a:spcPct val="0"/>
              </a:spcBef>
              <a:buNone/>
              <a:defRPr lang="en-US" sz="2800" b="1" kern="1200" dirty="0">
                <a:solidFill>
                  <a:schemeClr val="accent1">
                    <a:lumMod val="50000"/>
                  </a:schemeClr>
                </a:solidFill>
                <a:latin typeface="+mn-lt"/>
                <a:ea typeface="+mj-ea"/>
                <a:cs typeface="+mj-cs"/>
              </a:defRPr>
            </a:lvl1pPr>
          </a:lstStyle>
          <a:p>
            <a:r>
              <a:rPr lang="en-US" dirty="0"/>
              <a:t>The Top 14 Wealth Planning Mistakes</a:t>
            </a:r>
          </a:p>
        </p:txBody>
      </p:sp>
    </p:spTree>
    <p:extLst>
      <p:ext uri="{BB962C8B-B14F-4D97-AF65-F5344CB8AC3E}">
        <p14:creationId xmlns:p14="http://schemas.microsoft.com/office/powerpoint/2010/main" val="239567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B68721-4D1E-4C48-A119-2622EE750B9B}"/>
              </a:ext>
            </a:extLst>
          </p:cNvPr>
          <p:cNvSpPr>
            <a:spLocks noGrp="1"/>
          </p:cNvSpPr>
          <p:nvPr>
            <p:ph type="title"/>
          </p:nvPr>
        </p:nvSpPr>
        <p:spPr/>
        <p:txBody>
          <a:bodyPr tIns="91440" bIns="182880"/>
          <a:lstStyle/>
          <a:p>
            <a:pPr algn="ctr"/>
            <a:r>
              <a:rPr lang="en-US" dirty="0"/>
              <a:t>Is Your Debt Working For or Against You?</a:t>
            </a:r>
          </a:p>
        </p:txBody>
      </p:sp>
      <p:sp>
        <p:nvSpPr>
          <p:cNvPr id="5" name="Text Placeholder 4">
            <a:extLst>
              <a:ext uri="{FF2B5EF4-FFF2-40B4-BE49-F238E27FC236}">
                <a16:creationId xmlns:a16="http://schemas.microsoft.com/office/drawing/2014/main" id="{B872DA0B-E0E1-4864-9889-944D52209E80}"/>
              </a:ext>
            </a:extLst>
          </p:cNvPr>
          <p:cNvSpPr txBox="1">
            <a:spLocks/>
          </p:cNvSpPr>
          <p:nvPr/>
        </p:nvSpPr>
        <p:spPr>
          <a:xfrm>
            <a:off x="2941428" y="152400"/>
            <a:ext cx="3683000" cy="3048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2200" kern="1200">
                <a:solidFill>
                  <a:schemeClr val="bg2">
                    <a:lumMod val="10000"/>
                  </a:schemeClr>
                </a:solidFill>
                <a:latin typeface="+mn-lt"/>
                <a:ea typeface="+mn-ea"/>
                <a:cs typeface="+mn-cs"/>
              </a:defRPr>
            </a:lvl2pPr>
            <a:lvl3pPr marL="4572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800" kern="1200">
                <a:solidFill>
                  <a:schemeClr val="bg2">
                    <a:lumMod val="10000"/>
                  </a:schemeClr>
                </a:solidFill>
                <a:latin typeface="+mn-lt"/>
                <a:ea typeface="+mn-ea"/>
                <a:cs typeface="+mn-cs"/>
              </a:defRPr>
            </a:lvl3pPr>
            <a:lvl4pPr marL="6858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4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5000"/>
              <a:buFont typeface="Wingdings" panose="05000000000000000000" pitchFamily="2" charset="2"/>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Barriers to Wealth Accumulation</a:t>
            </a:r>
          </a:p>
        </p:txBody>
      </p:sp>
      <p:sp>
        <p:nvSpPr>
          <p:cNvPr id="6" name="Slide Number Placeholder 3">
            <a:extLst>
              <a:ext uri="{FF2B5EF4-FFF2-40B4-BE49-F238E27FC236}">
                <a16:creationId xmlns:a16="http://schemas.microsoft.com/office/drawing/2014/main" id="{CB06C6AA-9B9B-471C-B4BB-0D464B861F3C}"/>
              </a:ext>
            </a:extLst>
          </p:cNvPr>
          <p:cNvSpPr txBox="1">
            <a:spLocks/>
          </p:cNvSpPr>
          <p:nvPr/>
        </p:nvSpPr>
        <p:spPr>
          <a:xfrm>
            <a:off x="7697243" y="152809"/>
            <a:ext cx="1249380" cy="262618"/>
          </a:xfrm>
          <a:prstGeom prst="rect">
            <a:avLst/>
          </a:prstGeom>
        </p:spPr>
        <p:txBody>
          <a:bodyPr anchor="ctr" anchorCtr="0"/>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2-4</a:t>
            </a:r>
          </a:p>
        </p:txBody>
      </p:sp>
      <p:pic>
        <p:nvPicPr>
          <p:cNvPr id="3" name="Picture 2" descr="A person with a chain and a pregnant person&#10;&#10;Description automatically generated">
            <a:extLst>
              <a:ext uri="{FF2B5EF4-FFF2-40B4-BE49-F238E27FC236}">
                <a16:creationId xmlns:a16="http://schemas.microsoft.com/office/drawing/2014/main" id="{08AB46CC-BEBB-88C5-B854-9ED810E74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44" y="1782659"/>
            <a:ext cx="6927311" cy="4540768"/>
          </a:xfrm>
          <a:prstGeom prst="rect">
            <a:avLst/>
          </a:prstGeom>
        </p:spPr>
      </p:pic>
    </p:spTree>
    <p:extLst>
      <p:ext uri="{BB962C8B-B14F-4D97-AF65-F5344CB8AC3E}">
        <p14:creationId xmlns:p14="http://schemas.microsoft.com/office/powerpoint/2010/main" val="2444021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 - &amp;quot; [Broker-Dealer Disclosure]&amp;quot;&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 - &amp;quot;Exercise: Achieving the Things You Want in Life&amp;quot;&quot;/&gt;&lt;property id=&quot;20307&quot; value=&quot;262&quot;/&gt;&lt;/object&gt;&lt;object type=&quot;3&quot; unique_id=&quot;10008&quot;&gt;&lt;property id=&quot;20148&quot; value=&quot;5&quot;/&gt;&lt;property id=&quot;20300&quot; value=&quot;Slide 6 - &amp;quot;Financing the Things You Want in Life&amp;quot;&quot;/&gt;&lt;property id=&quot;20307&quot; value=&quot;264&quot;/&gt;&lt;/object&gt;&lt;object type=&quot;3&quot; unique_id=&quot;10009&quot;&gt;&lt;property id=&quot;20148&quot; value=&quot;5&quot;/&gt;&lt;property id=&quot;20300&quot; value=&quot;Slide 7 - &amp;quot;Financing the Things You Want in Life&amp;quot;&quot;/&gt;&lt;property id=&quot;20307&quot; value=&quot;477&quot;/&gt;&lt;/object&gt;&lt;object type=&quot;3&quot; unique_id=&quot;10010&quot;&gt;&lt;property id=&quot;20148&quot; value=&quot;5&quot;/&gt;&lt;property id=&quot;20300&quot; value=&quot;Slide 8 - &amp;quot;Establishing S.M.A.R.T. Financial Goals&amp;quot;&quot;/&gt;&lt;property id=&quot;20307&quot; value=&quot;261&quot;/&gt;&lt;/object&gt;&lt;object type=&quot;3&quot; unique_id=&quot;10011&quot;&gt;&lt;property id=&quot;20148&quot; value=&quot;5&quot;/&gt;&lt;property id=&quot;20300&quot; value=&quot;Slide 9 - &amp;quot;S.M.A.R.T. Goal Example&amp;quot;&quot;/&gt;&lt;property id=&quot;20307&quot; value=&quot;265&quot;/&gt;&lt;/object&gt;&lt;object type=&quot;3&quot; unique_id=&quot;10012&quot;&gt;&lt;property id=&quot;20148&quot; value=&quot;5&quot;/&gt;&lt;property id=&quot;20300&quot; value=&quot;Slide 10 - &amp;quot;Personal Financial Statements: Net Worth&amp;quot;&quot;/&gt;&lt;property id=&quot;20307&quot; value=&quot;267&quot;/&gt;&lt;/object&gt;&lt;object type=&quot;3&quot; unique_id=&quot;10013&quot;&gt;&lt;property id=&quot;20148&quot; value=&quot;5&quot;/&gt;&lt;property id=&quot;20300&quot; value=&quot;Slide 11 - &amp;quot;Personal Financial Statements: Net Cash Flow&amp;quot;&quot;/&gt;&lt;property id=&quot;20307&quot; value=&quot;268&quot;/&gt;&lt;/object&gt;&lt;object type=&quot;3&quot; unique_id=&quot;10014&quot;&gt;&lt;property id=&quot;20148&quot; value=&quot;5&quot;/&gt;&lt;property id=&quot;20300&quot; value=&quot;Slide 12 - &amp;quot;Managing Your Budget&amp;quot;&quot;/&gt;&lt;property id=&quot;20307&quot; value=&quot;478&quot;/&gt;&lt;/object&gt;&lt;object type=&quot;3&quot; unique_id=&quot;10015&quot;&gt;&lt;property id=&quot;20148&quot; value=&quot;5&quot;/&gt;&lt;property id=&quot;20300&quot; value=&quot;Slide 13 - &amp;quot;Budget Management (Example)&amp;quot;&quot;/&gt;&lt;property id=&quot;20307&quot; value=&quot;424&quot;/&gt;&lt;/object&gt;&lt;object type=&quot;3&quot; unique_id=&quot;10016&quot;&gt;&lt;property id=&quot;20148&quot; value=&quot;5&quot;/&gt;&lt;property id=&quot;20300&quot; value=&quot;Slide 14 - &amp;quot;Budget Management (Example)&amp;quot;&quot;/&gt;&lt;property id=&quot;20307&quot; value=&quot;428&quot;/&gt;&lt;/object&gt;&lt;object type=&quot;3&quot; unique_id=&quot;10017&quot;&gt;&lt;property id=&quot;20148&quot; value=&quot;5&quot;/&gt;&lt;property id=&quot;20300&quot; value=&quot;Slide 15 - &amp;quot;Budget Management (Example)&amp;quot;&quot;/&gt;&lt;property id=&quot;20307&quot; value=&quot;476&quot;/&gt;&lt;/object&gt;&lt;object type=&quot;3&quot; unique_id=&quot;10018&quot;&gt;&lt;property id=&quot;20148&quot; value=&quot;5&quot;/&gt;&lt;property id=&quot;20300&quot; value=&quot;Slide 16 - &amp;quot;Cash Flow Management &amp;amp; Wealth Accumulation&amp;quot;&quot;/&gt;&lt;property id=&quot;20307&quot; value=&quot;271&quot;/&gt;&lt;/object&gt;&lt;object type=&quot;3&quot; unique_id=&quot;10019&quot;&gt;&lt;property id=&quot;20148&quot; value=&quot;5&quot;/&gt;&lt;property id=&quot;20300&quot; value=&quot;Slide 17 - &amp;quot;Higher Income Alone Doesn’t  Necessarily Create Wealth&amp;quot;&quot;/&gt;&lt;property id=&quot;20307&quot; value=&quot;273&quot;/&gt;&lt;/object&gt;&lt;object type=&quot;3&quot; unique_id=&quot;10020&quot;&gt;&lt;property id=&quot;20148&quot; value=&quot;5&quot;/&gt;&lt;property id=&quot;20300&quot; value=&quot;Slide 18 - &amp;quot;Dual-Income Family Considerations&amp;quot;&quot;/&gt;&lt;property id=&quot;20307&quot; value=&quot;274&quot;/&gt;&lt;/object&gt;&lt;object type=&quot;3&quot; unique_id=&quot;10021&quot;&gt;&lt;property id=&quot;20148&quot; value=&quot;5&quot;/&gt;&lt;property id=&quot;20300&quot; value=&quot;Slide 19 - &amp;quot;How Much Might I Need to Retire Today?1&amp;quot;&quot;/&gt;&lt;property id=&quot;20307&quot; value=&quot;275&quot;/&gt;&lt;/object&gt;&lt;object type=&quot;3&quot; unique_id=&quot;10022&quot;&gt;&lt;property id=&quot;20148&quot; value=&quot;5&quot;/&gt;&lt;property id=&quot;20300&quot; value=&quot;Slide 20 - &amp;quot;How to Save a Million Dollars1&amp;quot;&quot;/&gt;&lt;property id=&quot;20307&quot; value=&quot;266&quot;/&gt;&lt;/object&gt;&lt;object type=&quot;3&quot; unique_id=&quot;10023&quot;&gt;&lt;property id=&quot;20148&quot; value=&quot;5&quot;/&gt;&lt;property id=&quot;20300&quot; value=&quot;Slide 21&quot;/&gt;&lt;property id=&quot;20307&quot; value=&quot;277&quot;/&gt;&lt;/object&gt;&lt;object type=&quot;3&quot; unique_id=&quot;10024&quot;&gt;&lt;property id=&quot;20148&quot; value=&quot;5&quot;/&gt;&lt;property id=&quot;20300&quot; value=&quot;Slide 22 - &amp;quot;What’s Your Wealth Accumulation Formula?&amp;quot;&quot;/&gt;&lt;property id=&quot;20307&quot; value=&quot;278&quot;/&gt;&lt;/object&gt;&lt;object type=&quot;3&quot; unique_id=&quot;10025&quot;&gt;&lt;property id=&quot;20148&quot; value=&quot;5&quot;/&gt;&lt;property id=&quot;20300&quot; value=&quot;Slide 23 - &amp;quot;Wealth Creation &amp;amp; Destruction Cycles&amp;quot;&quot;/&gt;&lt;property id=&quot;20307&quot; value=&quot;279&quot;/&gt;&lt;/object&gt;&lt;object type=&quot;3&quot; unique_id=&quot;10026&quot;&gt;&lt;property id=&quot;20148&quot; value=&quot;5&quot;/&gt;&lt;property id=&quot;20300&quot; value=&quot;Slide 24&quot;/&gt;&lt;property id=&quot;20307&quot; value=&quot;280&quot;/&gt;&lt;/object&gt;&lt;object type=&quot;3&quot; unique_id=&quot;10027&quot;&gt;&lt;property id=&quot;20148&quot; value=&quot;5&quot;/&gt;&lt;property id=&quot;20300&quot; value=&quot;Slide 25&quot;/&gt;&lt;property id=&quot;20307&quot; value=&quot;493&quot;/&gt;&lt;/object&gt;&lt;object type=&quot;3&quot; unique_id=&quot;10028&quot;&gt;&lt;property id=&quot;20148&quot; value=&quot;5&quot;/&gt;&lt;property id=&quot;20300&quot; value=&quot;Slide 26 - &amp;quot;Is Your Debt Working For or Against You?&amp;quot;&quot;/&gt;&lt;property id=&quot;20307&quot; value=&quot;281&quot;/&gt;&lt;/object&gt;&lt;object type=&quot;3&quot; unique_id=&quot;10029&quot;&gt;&lt;property id=&quot;20148&quot; value=&quot;5&quot;/&gt;&lt;property id=&quot;20300&quot; value=&quot;Slide 27 - &amp;quot;Debt Reduction Strategies&amp;quot;&quot;/&gt;&lt;property id=&quot;20307&quot; value=&quot;282&quot;/&gt;&lt;/object&gt;&lt;object type=&quot;3&quot; unique_id=&quot;10030&quot;&gt;&lt;property id=&quot;20148&quot; value=&quot;5&quot;/&gt;&lt;property id=&quot;20300&quot; value=&quot;Slide 28 - &amp;quot;Debt Reduction Strategies&amp;quot;&quot;/&gt;&lt;property id=&quot;20307&quot; value=&quot;479&quot;/&gt;&lt;/object&gt;&lt;object type=&quot;3&quot; unique_id=&quot;10031&quot;&gt;&lt;property id=&quot;20148&quot; value=&quot;5&quot;/&gt;&lt;property id=&quot;20300&quot; value=&quot;Slide 29 - &amp;quot;Examples of “Good” &amp;amp; “Bad” Debt&amp;quot;&quot;/&gt;&lt;property id=&quot;20307&quot; value=&quot;283&quot;/&gt;&lt;/object&gt;&lt;object type=&quot;3&quot; unique_id=&quot;10032&quot;&gt;&lt;property id=&quot;20148&quot; value=&quot;5&quot;/&gt;&lt;property id=&quot;20300&quot; value=&quot;Slide 30 - &amp;quot;Examples of “Good” &amp;amp; “Bad” Debt&amp;quot;&quot;/&gt;&lt;property id=&quot;20307&quot; value=&quot;480&quot;/&gt;&lt;/object&gt;&lt;object type=&quot;3&quot; unique_id=&quot;10033&quot;&gt;&lt;property id=&quot;20148&quot; value=&quot;5&quot;/&gt;&lt;property id=&quot;20300&quot; value=&quot;Slide 31 - &amp;quot; The Equivalent Value of $5,000 at 3% Annual Inflation&amp;quot;&quot;/&gt;&lt;property id=&quot;20307&quot; value=&quot;538&quot;/&gt;&lt;/object&gt;&lt;object type=&quot;3&quot; unique_id=&quot;10034&quot;&gt;&lt;property id=&quot;20148&quot; value=&quot;5&quot;/&gt;&lt;property id=&quot;20300&quot; value=&quot;Slide 32&quot;/&gt;&lt;property id=&quot;20307&quot; value=&quot;539&quot;/&gt;&lt;/object&gt;&lt;object type=&quot;3&quot; unique_id=&quot;10035&quot;&gt;&lt;property id=&quot;20148&quot; value=&quot;5&quot;/&gt;&lt;property id=&quot;20300&quot; value=&quot;Slide 33 - &amp;quot;How Inflation Compounds1&amp;quot;&quot;/&gt;&lt;property id=&quot;20307&quot; value=&quot;435&quot;/&gt;&lt;/object&gt;&lt;object type=&quot;3&quot; unique_id=&quot;10036&quot;&gt;&lt;property id=&quot;20148&quot; value=&quot;5&quot;/&gt;&lt;property id=&quot;20300&quot; value=&quot;Slide 34 - &amp;quot;The Impact of Inflation&amp;quot;&quot;/&gt;&lt;property id=&quot;20307&quot; value=&quot;286&quot;/&gt;&lt;/object&gt;&lt;object type=&quot;3&quot; unique_id=&quot;10037&quot;&gt;&lt;property id=&quot;20148&quot; value=&quot;5&quot;/&gt;&lt;property id=&quot;20300&quot; value=&quot;Slide 35 - &amp;quot;Understanding Opportunity Cost1&amp;quot;&quot;/&gt;&lt;property id=&quot;20307&quot; value=&quot;287&quot;/&gt;&lt;/object&gt;&lt;object type=&quot;3&quot; unique_id=&quot;10038&quot;&gt;&lt;property id=&quot;20148&quot; value=&quot;5&quot;/&gt;&lt;property id=&quot;20300&quot; value=&quot;Slide 36 - &amp;quot;Understanding Opportunity Cost&amp;quot;&quot;/&gt;&lt;property id=&quot;20307&quot; value=&quot;534&quot;/&gt;&lt;/object&gt;&lt;object type=&quot;3&quot; unique_id=&quot;10039&quot;&gt;&lt;property id=&quot;20148&quot; value=&quot;5&quot;/&gt;&lt;property id=&quot;20300&quot; value=&quot;Slide 37 - &amp;quot;Investing Early &amp;amp; Regularly&amp;quot;&quot;/&gt;&lt;property id=&quot;20307&quot; value=&quot;288&quot;/&gt;&lt;/object&gt;&lt;object type=&quot;3&quot; unique_id=&quot;10040&quot;&gt;&lt;property id=&quot;20148&quot; value=&quot;5&quot;/&gt;&lt;property id=&quot;20300&quot; value=&quot;Slide 38&quot;/&gt;&lt;property id=&quot;20307&quot; value=&quot;289&quot;/&gt;&lt;/object&gt;&lt;object type=&quot;3&quot; unique_id=&quot;10041&quot;&gt;&lt;property id=&quot;20148&quot; value=&quot;5&quot;/&gt;&lt;property id=&quot;20300&quot; value=&quot;Slide 39&quot;/&gt;&lt;property id=&quot;20307&quot; value=&quot;290&quot;/&gt;&lt;/object&gt;&lt;object type=&quot;3&quot; unique_id=&quot;10042&quot;&gt;&lt;property id=&quot;20148&quot; value=&quot;5&quot;/&gt;&lt;property id=&quot;20300&quot; value=&quot;Slide 40&quot;/&gt;&lt;property id=&quot;20307&quot; value=&quot;292&quot;/&gt;&lt;/object&gt;&lt;object type=&quot;3&quot; unique_id=&quot;10043&quot;&gt;&lt;property id=&quot;20148&quot; value=&quot;5&quot;/&gt;&lt;property id=&quot;20300&quot; value=&quot;Slide 41 - &amp;quot;Benefits of Tax Deferral&amp;quot;&quot;/&gt;&lt;property id=&quot;20307&quot; value=&quot;429&quot;/&gt;&lt;/object&gt;&lt;object type=&quot;3&quot; unique_id=&quot;10044&quot;&gt;&lt;property id=&quot;20148&quot; value=&quot;5&quot;/&gt;&lt;property id=&quot;20300&quot; value=&quot;Slide 42 - &amp;quot;2023 Ordinary Income Federal Tax Brackets1&amp;quot;&quot;/&gt;&lt;property id=&quot;20307&quot; value=&quot;294&quot;/&gt;&lt;/object&gt;&lt;object type=&quot;3&quot; unique_id=&quot;10045&quot;&gt;&lt;property id=&quot;20148&quot; value=&quot;5&quot;/&gt;&lt;property id=&quot;20300&quot; value=&quot;Slide 43 - &amp;quot;2023 Qualified Long-Term Capital Gains Tax Brackets&amp;quot;&quot;/&gt;&lt;property id=&quot;20307&quot; value=&quot;536&quot;/&gt;&lt;/object&gt;&lt;object type=&quot;3&quot; unique_id=&quot;10046&quot;&gt;&lt;property id=&quot;20148&quot; value=&quot;5&quot;/&gt;&lt;property id=&quot;20300&quot; value=&quot;Slide 44&quot;/&gt;&lt;property id=&quot;20307&quot; value=&quot;293&quot;/&gt;&lt;/object&gt;&lt;object type=&quot;3&quot; unique_id=&quot;10047&quot;&gt;&lt;property id=&quot;20148&quot; value=&quot;5&quot;/&gt;&lt;property id=&quot;20300&quot; value=&quot;Slide 45&quot;/&gt;&lt;property id=&quot;20307&quot; value=&quot;295&quot;/&gt;&lt;/object&gt;&lt;object type=&quot;3&quot; unique_id=&quot;10048&quot;&gt;&lt;property id=&quot;20148&quot; value=&quot;5&quot;/&gt;&lt;property id=&quot;20300&quot; value=&quot;Slide 46&quot;/&gt;&lt;property id=&quot;20307&quot; value=&quot;296&quot;/&gt;&lt;/object&gt;&lt;object type=&quot;3&quot; unique_id=&quot;10050&quot;&gt;&lt;property id=&quot;20148&quot; value=&quot;5&quot;/&gt;&lt;property id=&quot;20300&quot; value=&quot;Slide 47&quot;/&gt;&lt;property id=&quot;20307&quot; value=&quot;494&quot;/&gt;&lt;/object&gt;&lt;object type=&quot;3&quot; unique_id=&quot;10051&quot;&gt;&lt;property id=&quot;20148&quot; value=&quot;5&quot;/&gt;&lt;property id=&quot;20300&quot; value=&quot;Slide 48&quot;/&gt;&lt;property id=&quot;20307&quot; value=&quot;297&quot;/&gt;&lt;/object&gt;&lt;object type=&quot;3&quot; unique_id=&quot;10052&quot;&gt;&lt;property id=&quot;20148&quot; value=&quot;5&quot;/&gt;&lt;property id=&quot;20300&quot; value=&quot;Slide 49&quot;/&gt;&lt;property id=&quot;20307&quot; value=&quot;298&quot;/&gt;&lt;/object&gt;&lt;object type=&quot;3&quot; unique_id=&quot;10053&quot;&gt;&lt;property id=&quot;20148&quot; value=&quot;5&quot;/&gt;&lt;property id=&quot;20300&quot; value=&quot;Slide 50&quot;/&gt;&lt;property id=&quot;20307&quot; value=&quot;481&quot;/&gt;&lt;/object&gt;&lt;object type=&quot;3&quot; unique_id=&quot;10054&quot;&gt;&lt;property id=&quot;20148&quot; value=&quot;5&quot;/&gt;&lt;property id=&quot;20300&quot; value=&quot;Slide 51&quot;/&gt;&lt;property id=&quot;20307&quot; value=&quot;299&quot;/&gt;&lt;/object&gt;&lt;object type=&quot;3&quot; unique_id=&quot;10055&quot;&gt;&lt;property id=&quot;20148&quot; value=&quot;5&quot;/&gt;&lt;property id=&quot;20300&quot; value=&quot;Slide 52&quot;/&gt;&lt;property id=&quot;20307&quot; value=&quot;300&quot;/&gt;&lt;/object&gt;&lt;object type=&quot;3&quot; unique_id=&quot;10056&quot;&gt;&lt;property id=&quot;20148&quot; value=&quot;5&quot;/&gt;&lt;property id=&quot;20300&quot; value=&quot;Slide 53 - &amp;quot;Tax Exclusion from Home Sale Gain&amp;quot;&quot;/&gt;&lt;property id=&quot;20307&quot; value=&quot;301&quot;/&gt;&lt;/object&gt;&lt;object type=&quot;3&quot; unique_id=&quot;10057&quot;&gt;&lt;property id=&quot;20148&quot; value=&quot;5&quot;/&gt;&lt;property id=&quot;20300&quot; value=&quot;Slide 54 - &amp;quot;Understanding the Alternative Minimum Tax&amp;quot;&quot;/&gt;&lt;property id=&quot;20307&quot; value=&quot;495&quot;/&gt;&lt;/object&gt;&lt;object type=&quot;3&quot; unique_id=&quot;10058&quot;&gt;&lt;property id=&quot;20148&quot; value=&quot;5&quot;/&gt;&lt;property id=&quot;20300&quot; value=&quot;Slide 55 - &amp;quot;Understanding the Alternative Minimum Tax&amp;quot;&quot;/&gt;&lt;property id=&quot;20307&quot; value=&quot;302&quot;/&gt;&lt;/object&gt;&lt;object type=&quot;3&quot; unique_id=&quot;10059&quot;&gt;&lt;property id=&quot;20148&quot; value=&quot;5&quot;/&gt;&lt;property id=&quot;20300&quot; value=&quot;Slide 56 - &amp;quot;Alternative Minimum Tax Basics&amp;quot;&quot;/&gt;&lt;property id=&quot;20307&quot; value=&quot;304&quot;/&gt;&lt;/object&gt;&lt;object type=&quot;3&quot; unique_id=&quot;10060&quot;&gt;&lt;property id=&quot;20148&quot; value=&quot;5&quot;/&gt;&lt;property id=&quot;20300&quot; value=&quot;Slide 57&quot;/&gt;&lt;property id=&quot;20307&quot; value=&quot;305&quot;/&gt;&lt;/object&gt;&lt;object type=&quot;3&quot; unique_id=&quot;10061&quot;&gt;&lt;property id=&quot;20148&quot; value=&quot;5&quot;/&gt;&lt;property id=&quot;20300&quot; value=&quot;Slide 58 - &amp;quot;Maximizing the Value of Your Paycheck&amp;quot;&quot;/&gt;&lt;property id=&quot;20307&quot; value=&quot;306&quot;/&gt;&lt;/object&gt;&lt;object type=&quot;3&quot; unique_id=&quot;10062&quot;&gt;&lt;property id=&quot;20148&quot; value=&quot;5&quot;/&gt;&lt;property id=&quot;20300&quot; value=&quot;Slide 59 - &amp;quot;401(k), 403(b), &amp;amp; 457 Plans&amp;quot;&quot;/&gt;&lt;property id=&quot;20307&quot; value=&quot;307&quot;/&gt;&lt;/object&gt;&lt;object type=&quot;3&quot; unique_id=&quot;10063&quot;&gt;&lt;property id=&quot;20148&quot; value=&quot;5&quot;/&gt;&lt;property id=&quot;20300&quot; value=&quot;Slide 60 - &amp;quot;401(k), 403(b), &amp;amp; 457 Plans&amp;quot;&quot;/&gt;&lt;property id=&quot;20307&quot; value=&quot;482&quot;/&gt;&lt;/object&gt;&lt;object type=&quot;3&quot; unique_id=&quot;10064&quot;&gt;&lt;property id=&quot;20148&quot; value=&quot;5&quot;/&gt;&lt;property id=&quot;20300&quot; value=&quot;Slide 61 - &amp;quot;401(k), 403(b) &amp;amp; 457 Plans&amp;quot;&quot;/&gt;&lt;property id=&quot;20307&quot; value=&quot;483&quot;/&gt;&lt;/object&gt;&lt;object type=&quot;3&quot; unique_id=&quot;10065&quot;&gt;&lt;property id=&quot;20148&quot; value=&quot;5&quot;/&gt;&lt;property id=&quot;20300&quot; value=&quot;Slide 62 - &amp;quot;401(k), 403(b), &amp;amp; 457 Plans&amp;quot;&quot;/&gt;&lt;property id=&quot;20307&quot; value=&quot;484&quot;/&gt;&lt;/object&gt;&lt;object type=&quot;3&quot; unique_id=&quot;10066&quot;&gt;&lt;property id=&quot;20148&quot; value=&quot;5&quot;/&gt;&lt;property id=&quot;20300&quot; value=&quot;Slide 63 - &amp;quot;401(k), 403(b), &amp;amp; 457 Plans&amp;quot;&quot;/&gt;&lt;property id=&quot;20307&quot; value=&quot;485&quot;/&gt;&lt;/object&gt;&lt;object type=&quot;3&quot; unique_id=&quot;10067&quot;&gt;&lt;property id=&quot;20148&quot; value=&quot;5&quot;/&gt;&lt;property id=&quot;20300&quot; value=&quot;Slide 64 - &amp;quot;401(k), 403(b), &amp;amp; 457 Plans&amp;quot;&quot;/&gt;&lt;property id=&quot;20307&quot; value=&quot;486&quot;/&gt;&lt;/object&gt;&lt;object type=&quot;3&quot; unique_id=&quot;10068&quot;&gt;&lt;property id=&quot;20148&quot; value=&quot;5&quot;/&gt;&lt;property id=&quot;20300&quot; value=&quot;Slide 65 - &amp;quot;If You Have an Employer-Sponsored Qualified Plan,  What Are Your Retirement Plan Options  When You Change Jobs? &amp;quot;&quot;/&gt;&lt;property id=&quot;20307&quot; value=&quot;317&quot;/&gt;&lt;/object&gt;&lt;object type=&quot;3&quot; unique_id=&quot;10069&quot;&gt;&lt;property id=&quot;20148&quot; value=&quot;5&quot;/&gt;&lt;property id=&quot;20300&quot; value=&quot;Slide 66 - &amp;quot;If You Have an Employer-Sponsored Qualified Plan,  What Are Your Retirement Plan Options  When You Change Jobs? &amp;quot;&quot;/&gt;&lt;property id=&quot;20307&quot; value=&quot;488&quot;/&gt;&lt;/object&gt;&lt;object type=&quot;3&quot; unique_id=&quot;10070&quot;&gt;&lt;property id=&quot;20148&quot; value=&quot;5&quot;/&gt;&lt;property id=&quot;20300&quot; value=&quot;Slide 67&quot;/&gt;&lt;property id=&quot;20307&quot; value=&quot;489&quot;/&gt;&lt;/object&gt;&lt;object type=&quot;3&quot; unique_id=&quot;10071&quot;&gt;&lt;property id=&quot;20148&quot; value=&quot;5&quot;/&gt;&lt;property id=&quot;20300&quot; value=&quot;Slide 68 - &amp;quot;If You Have an Employer-Sponsored Qualified Plan,  What Are Your Retirement Plan Options  When You Change Jobs? &amp;quot;&quot;/&gt;&lt;property id=&quot;20307&quot; value=&quot;490&quot;/&gt;&lt;/object&gt;&lt;object type=&quot;3&quot; unique_id=&quot;10072&quot;&gt;&lt;property id=&quot;20148&quot; value=&quot;5&quot;/&gt;&lt;property id=&quot;20300&quot; value=&quot;Slide 69 - &amp;quot;If You Have an Employer-Sponsored Qualified Plan,  What Are Your Retirement Plan Options  When You Change Jobs? &amp;quot;&quot;/&gt;&lt;property id=&quot;20307&quot; value=&quot;491&quot;/&gt;&lt;/object&gt;&lt;object type=&quot;3&quot; unique_id=&quot;10073&quot;&gt;&lt;property id=&quot;20148&quot; value=&quot;5&quot;/&gt;&lt;property id=&quot;20300&quot; value=&quot;Slide 71 - &amp;quot;Individual Retirement Arrangements (IRAs) &amp;quot;&quot;/&gt;&lt;property id=&quot;20307&quot; value=&quot;319&quot;/&gt;&lt;/object&gt;&lt;object type=&quot;3&quot; unique_id=&quot;10074&quot;&gt;&lt;property id=&quot;20148&quot; value=&quot;5&quot;/&gt;&lt;property id=&quot;20300&quot; value=&quot;Slide 72 - &amp;quot;Individual Retirement Arrangements (IRAs) &amp;quot;&quot;/&gt;&lt;property id=&quot;20307&quot; value=&quot;496&quot;/&gt;&lt;/object&gt;&lt;object type=&quot;3&quot; unique_id=&quot;10075&quot;&gt;&lt;property id=&quot;20148&quot; value=&quot;5&quot;/&gt;&lt;property id=&quot;20300&quot; value=&quot;Slide 73 - &amp;quot;Individual Retirement Arrangements (IRAs) &amp;quot;&quot;/&gt;&lt;property id=&quot;20307&quot; value=&quot;497&quot;/&gt;&lt;/object&gt;&lt;object type=&quot;3&quot; unique_id=&quot;10076&quot;&gt;&lt;property id=&quot;20148&quot; value=&quot;5&quot;/&gt;&lt;property id=&quot;20300&quot; value=&quot;Slide 74 - &amp;quot;IRA Phaseouts:  If you are covered by an employer-sponsored retirement plan1 …&amp;quot;&quot;/&gt;&lt;property id=&quot;20307&quot; value=&quot;320&quot;/&gt;&lt;/object&gt;&lt;object type=&quot;3&quot; unique_id=&quot;10077&quot;&gt;&lt;property id=&quot;20148&quot; value=&quot;5&quot;/&gt;&lt;property id=&quot;20300&quot; value=&quot;Slide 75 - &amp;quot;IRA Phaseouts:1 If you are not covered by an employer-sponsored retirement plan …&amp;quot;&quot;/&gt;&lt;property id=&quot;20307&quot; value=&quot;321&quot;/&gt;&lt;/object&gt;&lt;object type=&quot;3&quot; unique_id=&quot;10078&quot;&gt;&lt;property id=&quot;20148&quot; value=&quot;5&quot;/&gt;&lt;property id=&quot;20300&quot; value=&quot;Slide 76 - &amp;quot;Roth IRAs&amp;quot;&quot;/&gt;&lt;property id=&quot;20307&quot; value=&quot;322&quot;/&gt;&lt;/object&gt;&lt;object type=&quot;3&quot; unique_id=&quot;10079&quot;&gt;&lt;property id=&quot;20148&quot; value=&quot;5&quot;/&gt;&lt;property id=&quot;20300&quot; value=&quot;Slide 77 - &amp;quot;Roth IRAs&amp;quot;&quot;/&gt;&lt;property id=&quot;20307&quot; value=&quot;498&quot;/&gt;&lt;/object&gt;&lt;object type=&quot;3&quot; unique_id=&quot;10080&quot;&gt;&lt;property id=&quot;20148&quot; value=&quot;5&quot;/&gt;&lt;property id=&quot;20300&quot; value=&quot;Slide 78 - &amp;quot;Roth IRA&amp;quot;&quot;/&gt;&lt;property id=&quot;20307&quot; value=&quot;437&quot;/&gt;&lt;/object&gt;&lt;object type=&quot;3&quot; unique_id=&quot;10081&quot;&gt;&lt;property id=&quot;20148&quot; value=&quot;5&quot;/&gt;&lt;property id=&quot;20300&quot; value=&quot;Slide 79 - &amp;quot;Roth IRA&amp;quot;&quot;/&gt;&lt;property id=&quot;20307&quot; value=&quot;499&quot;/&gt;&lt;/object&gt;&lt;object type=&quot;3&quot; unique_id=&quot;10082&quot;&gt;&lt;property id=&quot;20148&quot; value=&quot;5&quot;/&gt;&lt;property id=&quot;20300&quot; value=&quot;Slide 80&quot;/&gt;&lt;property id=&quot;20307&quot; value=&quot;323&quot;/&gt;&lt;/object&gt;&lt;object type=&quot;3&quot; unique_id=&quot;10083&quot;&gt;&lt;property id=&quot;20148&quot; value=&quot;5&quot;/&gt;&lt;property id=&quot;20300&quot; value=&quot;Slide 81 - &amp;quot;Comparing IRAs with Roth IRAs1&amp;quot;&quot;/&gt;&lt;property id=&quot;20307&quot; value=&quot;324&quot;/&gt;&lt;/object&gt;&lt;object type=&quot;3&quot; unique_id=&quot;10084&quot;&gt;&lt;property id=&quot;20148&quot; value=&quot;5&quot;/&gt;&lt;property id=&quot;20300&quot; value=&quot;Slide 82 - &amp;quot;Roth IRA Conversions&amp;quot;&quot;/&gt;&lt;property id=&quot;20307&quot; value=&quot;325&quot;/&gt;&lt;/object&gt;&lt;object type=&quot;3&quot; unique_id=&quot;10085&quot;&gt;&lt;property id=&quot;20148&quot; value=&quot;5&quot;/&gt;&lt;property id=&quot;20300&quot; value=&quot;Slide 83 - &amp;quot;Roth IRA Conversions&amp;quot;&quot;/&gt;&lt;property id=&quot;20307&quot; value=&quot;500&quot;/&gt;&lt;/object&gt;&lt;object type=&quot;3&quot; unique_id=&quot;10086&quot;&gt;&lt;property id=&quot;20148&quot; value=&quot;5&quot;/&gt;&lt;property id=&quot;20300&quot; value=&quot;Slide 84 - &amp;quot;Roth IRA Conversions&amp;quot;&quot;/&gt;&lt;property id=&quot;20307&quot; value=&quot;438&quot;/&gt;&lt;/object&gt;&lt;object type=&quot;3&quot; unique_id=&quot;10087&quot;&gt;&lt;property id=&quot;20148&quot; value=&quot;5&quot;/&gt;&lt;property id=&quot;20300&quot; value=&quot;Slide 85 - &amp;quot;SEP-IRA &amp;amp; SIMPLE Plans&amp;quot;&quot;/&gt;&lt;property id=&quot;20307&quot; value=&quot;332&quot;/&gt;&lt;/object&gt;&lt;object type=&quot;3&quot; unique_id=&quot;10088&quot;&gt;&lt;property id=&quot;20148&quot; value=&quot;5&quot;/&gt;&lt;property id=&quot;20300&quot; value=&quot;Slide 86 - &amp;quot;SEP-IRA &amp;amp; SIMPLE Plans&amp;quot;&quot;/&gt;&lt;property id=&quot;20307&quot; value=&quot;501&quot;/&gt;&lt;/object&gt;&lt;object type=&quot;3&quot; unique_id=&quot;10089&quot;&gt;&lt;property id=&quot;20148&quot; value=&quot;5&quot;/&gt;&lt;property id=&quot;20300&quot; value=&quot;Slide 87 - &amp;quot;Health Savings &amp;amp; Flexible Spending Accounts&amp;quot;&quot;/&gt;&lt;property id=&quot;20307&quot; value=&quot;326&quot;/&gt;&lt;/object&gt;&lt;object type=&quot;3&quot; unique_id=&quot;10090&quot;&gt;&lt;property id=&quot;20148&quot; value=&quot;5&quot;/&gt;&lt;property id=&quot;20300&quot; value=&quot;Slide 88 - &amp;quot;Health Savings &amp;amp; Flexible Spending Accounts&amp;quot;&quot;/&gt;&lt;property id=&quot;20307&quot; value=&quot;436&quot;/&gt;&lt;/object&gt;&lt;object type=&quot;3&quot; unique_id=&quot;10091&quot;&gt;&lt;property id=&quot;20148&quot; value=&quot;5&quot;/&gt;&lt;property id=&quot;20300&quot; value=&quot;Slide 90 - &amp;quot;Annuity Limitations and Exclusions&amp;quot;&quot;/&gt;&lt;property id=&quot;20307&quot; value=&quot;327&quot;/&gt;&lt;/object&gt;&lt;object type=&quot;3&quot; unique_id=&quot;10092&quot;&gt;&lt;property id=&quot;20148&quot; value=&quot;5&quot;/&gt;&lt;property id=&quot;20300&quot; value=&quot;Slide 91 - &amp;quot;Tax-Advantages of Annuities&amp;quot;&quot;/&gt;&lt;property id=&quot;20307&quot; value=&quot;503&quot;/&gt;&lt;/object&gt;&lt;object type=&quot;3&quot; unique_id=&quot;10093&quot;&gt;&lt;property id=&quot;20148&quot; value=&quot;5&quot;/&gt;&lt;property id=&quot;20300&quot; value=&quot;Slide 92 - &amp;quot;Employee Stock Options&amp;quot;&quot;/&gt;&lt;property id=&quot;20307&quot; value=&quot;330&quot;/&gt;&lt;/object&gt;&lt;object type=&quot;3&quot; unique_id=&quot;10094&quot;&gt;&lt;property id=&quot;20148&quot; value=&quot;5&quot;/&gt;&lt;property id=&quot;20300&quot; value=&quot;Slide 94 - &amp;quot;Employee Stock Options&amp;quot;&quot;/&gt;&lt;property id=&quot;20307&quot; value=&quot;504&quot;/&gt;&lt;/object&gt;&lt;object type=&quot;3&quot; unique_id=&quot;10095&quot;&gt;&lt;property id=&quot;20148&quot; value=&quot;5&quot;/&gt;&lt;property id=&quot;20300&quot; value=&quot;Slide 93 - &amp;quot;Employee Stock Options&amp;quot;&quot;/&gt;&lt;property id=&quot;20307&quot; value=&quot;505&quot;/&gt;&lt;/object&gt;&lt;object type=&quot;3&quot; unique_id=&quot;10096&quot;&gt;&lt;property id=&quot;20148&quot; value=&quot;5&quot;/&gt;&lt;property id=&quot;20300&quot; value=&quot;Slide 95 - &amp;quot;Choose Your Account Beneficiary&amp;quot;&quot;/&gt;&lt;property id=&quot;20307&quot; value=&quot;331&quot;/&gt;&lt;/object&gt;&lt;object type=&quot;3&quot; unique_id=&quot;10097&quot;&gt;&lt;property id=&quot;20148&quot; value=&quot;5&quot;/&gt;&lt;property id=&quot;20300&quot; value=&quot;Slide 96 - &amp;quot;Choose Your Account Beneficiary&amp;quot;&quot;/&gt;&lt;property id=&quot;20307&quot; value=&quot;506&quot;/&gt;&lt;/object&gt;&lt;object type=&quot;3&quot; unique_id=&quot;10098&quot;&gt;&lt;property id=&quot;20148&quot; value=&quot;5&quot;/&gt;&lt;property id=&quot;20300&quot; value=&quot;Slide 97&quot;/&gt;&lt;property id=&quot;20307&quot; value=&quot;334&quot;/&gt;&lt;/object&gt;&lt;object type=&quot;3&quot; unique_id=&quot;30835&quot;&gt;&lt;property id=&quot;20148&quot; value=&quot;5&quot;/&gt;&lt;property id=&quot;20300&quot; value=&quot;Slide 70 - &amp;quot;If You Have an Employer-Sponsored Qualified Plan,  What Are Your Retirement Plan Options  When You Change Jobs? &amp;quot;&quot;/&gt;&lt;property id=&quot;20307&quot; value=&quot;540&quot;/&gt;&lt;/object&gt;&lt;object type=&quot;3&quot; unique_id=&quot;32376&quot;&gt;&lt;property id=&quot;20148&quot; value=&quot;5&quot;/&gt;&lt;property id=&quot;20300&quot; value=&quot;Slide 89 - &amp;quot;Tax-Advantages of Annuities&amp;quot;&quot;/&gt;&lt;property id=&quot;20307&quot; value=&quot;541&quot;/&gt;&lt;/object&gt;&lt;/object&gt;&lt;object type=&quot;8&quot; unique_id=&quot;10196&quot;&gt;&lt;/object&gt;&lt;/object&gt;&lt;/database&gt;"/>
  <p:tag name="SECTOMILLISECCONVERTED" val="1"/>
</p:tagLst>
</file>

<file path=ppt/theme/theme1.xml><?xml version="1.0" encoding="utf-8"?>
<a:theme xmlns:a="http://schemas.openxmlformats.org/drawingml/2006/main" name="Office Theme">
  <a:themeElements>
    <a:clrScheme name="WCT Colors">
      <a:dk1>
        <a:srgbClr val="254062"/>
      </a:dk1>
      <a:lt1>
        <a:sysClr val="window" lastClr="FFFFFF"/>
      </a:lt1>
      <a:dk2>
        <a:srgbClr val="004970"/>
      </a:dk2>
      <a:lt2>
        <a:srgbClr val="E7E6E6"/>
      </a:lt2>
      <a:accent1>
        <a:srgbClr val="00A9A7"/>
      </a:accent1>
      <a:accent2>
        <a:srgbClr val="C15D1F"/>
      </a:accent2>
      <a:accent3>
        <a:srgbClr val="A5A5A5"/>
      </a:accent3>
      <a:accent4>
        <a:srgbClr val="D09E04"/>
      </a:accent4>
      <a:accent5>
        <a:srgbClr val="5B9BD5"/>
      </a:accent5>
      <a:accent6>
        <a:srgbClr val="61953D"/>
      </a:accent6>
      <a:hlink>
        <a:srgbClr val="0452A0"/>
      </a:hlink>
      <a:folHlink>
        <a:srgbClr val="7D43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nchorCtr="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GenX PPTX v1.1 Presentation (template design V3).pptx" id="{860C8553-3504-4222-BCF6-591513AB04D2}" vid="{0FC380BD-6D85-41B0-9878-AAA92E6CF1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63836</TotalTime>
  <Words>4876</Words>
  <Application>Microsoft Macintosh PowerPoint</Application>
  <PresentationFormat>On-screen Show (4:3)</PresentationFormat>
  <Paragraphs>481</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Narrow</vt:lpstr>
      <vt:lpstr>Calibri</vt:lpstr>
      <vt:lpstr>Helvetica</vt:lpstr>
      <vt:lpstr>Trebuchet MS</vt:lpstr>
      <vt:lpstr>Wingdings</vt:lpstr>
      <vt:lpstr>Office Theme</vt:lpstr>
      <vt:lpstr>PowerPoint Presentation</vt:lpstr>
      <vt:lpstr> [Broker-Dealer Disclosure]</vt:lpstr>
      <vt:lpstr>PowerPoint Presentation</vt:lpstr>
      <vt:lpstr>PowerPoint Presentation</vt:lpstr>
      <vt:lpstr>What’s Your Wealth Accumulation Formula?</vt:lpstr>
      <vt:lpstr>Wealth Creation &amp; Destruction Cycles</vt:lpstr>
      <vt:lpstr>PowerPoint Presentation</vt:lpstr>
      <vt:lpstr>PowerPoint Presentation</vt:lpstr>
      <vt:lpstr>Is Your Debt Working For or Against You?</vt:lpstr>
      <vt:lpstr>Debt Reduction Strategies</vt:lpstr>
      <vt:lpstr>Debt Reduction Strategies</vt:lpstr>
      <vt:lpstr>Examples of “Good” &amp; “Bad” Debt</vt:lpstr>
      <vt:lpstr>Examples of “Good” &amp; “Bad” Debt</vt:lpstr>
      <vt:lpstr>PowerPoint Presentation</vt:lpstr>
      <vt:lpstr>PowerPoint Presentation</vt:lpstr>
      <vt:lpstr>How Inflation Compounds1</vt:lpstr>
      <vt:lpstr>The Impact of Inflation</vt:lpstr>
      <vt:lpstr>Understanding Opportunity Cost1</vt:lpstr>
      <vt:lpstr>Understanding Opportunity Cost</vt:lpstr>
      <vt:lpstr>Investing Early &amp; Regularly</vt:lpstr>
      <vt:lpstr>PowerPoint Presentation</vt:lpstr>
      <vt:lpstr>PowerPoint Presentation</vt:lpstr>
      <vt:lpstr>PowerPoint Presentation</vt:lpstr>
      <vt:lpstr>Benefits of Tax Deferral</vt:lpstr>
      <vt:lpstr>2023 Ordinary Income Federal Tax Brackets</vt:lpstr>
      <vt:lpstr>2023 Qualified Long-Term Capital Gains Tax Brackets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Exclusion from Home Sale Gain</vt:lpstr>
      <vt:lpstr>Understanding the Alternative Minimum Tax</vt:lpstr>
      <vt:lpstr>Understanding the Alternative Minimum Tax</vt:lpstr>
      <vt:lpstr>Alternative Minimum Tax Basics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McLain</dc:creator>
  <cp:lastModifiedBy>Carrie A. Roso</cp:lastModifiedBy>
  <cp:revision>954</cp:revision>
  <cp:lastPrinted>2022-10-27T16:17:26Z</cp:lastPrinted>
  <dcterms:created xsi:type="dcterms:W3CDTF">2017-09-18T17:26:46Z</dcterms:created>
  <dcterms:modified xsi:type="dcterms:W3CDTF">2023-08-30T19:03:24Z</dcterms:modified>
</cp:coreProperties>
</file>