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60" r:id="rId2"/>
    <p:sldId id="344" r:id="rId3"/>
    <p:sldId id="290" r:id="rId4"/>
    <p:sldId id="288" r:id="rId5"/>
    <p:sldId id="345" r:id="rId6"/>
    <p:sldId id="346" r:id="rId7"/>
    <p:sldId id="423" r:id="rId8"/>
    <p:sldId id="347" r:id="rId9"/>
    <p:sldId id="425" r:id="rId10"/>
    <p:sldId id="348" r:id="rId11"/>
    <p:sldId id="424" r:id="rId12"/>
    <p:sldId id="349" r:id="rId13"/>
    <p:sldId id="350" r:id="rId14"/>
    <p:sldId id="351" r:id="rId15"/>
    <p:sldId id="352" r:id="rId16"/>
    <p:sldId id="353" r:id="rId17"/>
    <p:sldId id="354" r:id="rId18"/>
    <p:sldId id="432" r:id="rId19"/>
    <p:sldId id="356" r:id="rId20"/>
    <p:sldId id="358" r:id="rId21"/>
    <p:sldId id="359" r:id="rId22"/>
    <p:sldId id="360" r:id="rId23"/>
    <p:sldId id="361" r:id="rId24"/>
    <p:sldId id="374" r:id="rId25"/>
    <p:sldId id="375" r:id="rId26"/>
    <p:sldId id="376" r:id="rId27"/>
    <p:sldId id="259" r:id="rId28"/>
    <p:sldId id="281" r:id="rId29"/>
    <p:sldId id="362" r:id="rId30"/>
    <p:sldId id="363" r:id="rId31"/>
    <p:sldId id="364" r:id="rId32"/>
    <p:sldId id="365" r:id="rId33"/>
    <p:sldId id="366" r:id="rId34"/>
    <p:sldId id="367" r:id="rId35"/>
    <p:sldId id="357" r:id="rId36"/>
    <p:sldId id="377" r:id="rId37"/>
    <p:sldId id="378" r:id="rId38"/>
    <p:sldId id="379" r:id="rId39"/>
    <p:sldId id="434" r:id="rId40"/>
    <p:sldId id="368" r:id="rId41"/>
    <p:sldId id="369" r:id="rId42"/>
    <p:sldId id="430" r:id="rId43"/>
    <p:sldId id="433" r:id="rId44"/>
    <p:sldId id="370" r:id="rId45"/>
    <p:sldId id="371" r:id="rId46"/>
    <p:sldId id="372" r:id="rId47"/>
    <p:sldId id="373" r:id="rId48"/>
  </p:sldIdLst>
  <p:sldSz cx="9144000" cy="6858000" type="screen4x3"/>
  <p:notesSz cx="7315200" cy="96012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age" id="{AC1C5639-2787-4903-ACA8-6D28F6BFE2E8}">
          <p14:sldIdLst>
            <p14:sldId id="260"/>
            <p14:sldId id="344"/>
          </p14:sldIdLst>
        </p14:section>
        <p14:section name="Section 1: Retirement Income Concerns" id="{7F474809-7E89-4FCB-9F49-2D6061AE905A}">
          <p14:sldIdLst>
            <p14:sldId id="290"/>
            <p14:sldId id="288"/>
            <p14:sldId id="345"/>
            <p14:sldId id="346"/>
            <p14:sldId id="423"/>
            <p14:sldId id="347"/>
            <p14:sldId id="425"/>
            <p14:sldId id="348"/>
            <p14:sldId id="424"/>
            <p14:sldId id="349"/>
            <p14:sldId id="350"/>
            <p14:sldId id="351"/>
            <p14:sldId id="352"/>
            <p14:sldId id="353"/>
            <p14:sldId id="354"/>
            <p14:sldId id="432"/>
            <p14:sldId id="356"/>
            <p14:sldId id="358"/>
            <p14:sldId id="359"/>
            <p14:sldId id="360"/>
            <p14:sldId id="361"/>
            <p14:sldId id="374"/>
            <p14:sldId id="375"/>
            <p14:sldId id="376"/>
          </p14:sldIdLst>
        </p14:section>
        <p14:section name="Section 2: How Long Will My Money Last?" id="{3BC95A52-E70C-4516-BB3E-E0E5165286CB}">
          <p14:sldIdLst>
            <p14:sldId id="259"/>
            <p14:sldId id="281"/>
            <p14:sldId id="362"/>
            <p14:sldId id="363"/>
            <p14:sldId id="364"/>
            <p14:sldId id="365"/>
            <p14:sldId id="366"/>
            <p14:sldId id="367"/>
            <p14:sldId id="357"/>
            <p14:sldId id="377"/>
            <p14:sldId id="378"/>
            <p14:sldId id="379"/>
            <p14:sldId id="434"/>
            <p14:sldId id="368"/>
            <p14:sldId id="369"/>
            <p14:sldId id="430"/>
            <p14:sldId id="433"/>
            <p14:sldId id="370"/>
            <p14:sldId id="371"/>
            <p14:sldId id="372"/>
            <p14:sldId id="373"/>
          </p14:sldIdLst>
        </p14:section>
      </p14:sectionLst>
    </p:ext>
    <p:ext uri="{EFAFB233-063F-42B5-8137-9DF3F51BA10A}">
      <p15:sldGuideLst xmlns:p15="http://schemas.microsoft.com/office/powerpoint/2012/main">
        <p15:guide id="1" orient="horz" pos="1272" userDrawn="1">
          <p15:clr>
            <a:srgbClr val="A4A3A4"/>
          </p15:clr>
        </p15:guide>
        <p15:guide id="2" pos="2880" userDrawn="1">
          <p15:clr>
            <a:srgbClr val="A4A3A4"/>
          </p15:clr>
        </p15:guide>
        <p15:guide id="3" orient="horz" pos="3432" userDrawn="1">
          <p15:clr>
            <a:srgbClr val="A4A3A4"/>
          </p15:clr>
        </p15:guide>
        <p15:guide id="4"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31CE6D-168B-EED0-1E43-CF5DAF3EBE82}" name="Samaara Robbins" initials="SR" userId="5a1888015c61b6a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MT Solutions, LLC" initials="FMT" lastIdx="11" clrIdx="0"/>
  <p:cmAuthor id="2" name="tzajonc" initials="t" lastIdx="2" clrIdx="1"/>
  <p:cmAuthor id="3" name="Elin McLain" initials="EM" lastIdx="1" clrIdx="2"/>
  <p:cmAuthor id="4" name="Hewlett-Packard Company" initials="HC" lastIdx="5" clrIdx="3"/>
  <p:cmAuthor id="5" name="Samaara Robbins" initials="SR" lastIdx="1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8138"/>
    <a:srgbClr val="F0F2EC"/>
    <a:srgbClr val="7F8D5C"/>
    <a:srgbClr val="B3CA34"/>
    <a:srgbClr val="C6E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7840" autoAdjust="0"/>
  </p:normalViewPr>
  <p:slideViewPr>
    <p:cSldViewPr snapToGrid="0" snapToObjects="1" showGuides="1">
      <p:cViewPr varScale="1">
        <p:scale>
          <a:sx n="219" d="100"/>
          <a:sy n="219" d="100"/>
        </p:scale>
        <p:origin x="1840" y="192"/>
      </p:cViewPr>
      <p:guideLst>
        <p:guide orient="horz" pos="1272"/>
        <p:guide pos="2880"/>
        <p:guide orient="horz" pos="3432"/>
        <p:guide orient="horz" pos="226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60" d="100"/>
          <a:sy n="160" d="100"/>
        </p:scale>
        <p:origin x="656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vert="horz"/>
          <a:lstStyle/>
          <a:p>
            <a:pPr>
              <a:defRPr/>
            </a:pPr>
            <a:r>
              <a:rPr lang="en-US"/>
              <a:t>Planned Retirement Age</a:t>
            </a:r>
          </a:p>
        </c:rich>
      </c:tx>
      <c:layout>
        <c:manualLayout>
          <c:xMode val="edge"/>
          <c:yMode val="edge"/>
          <c:x val="2.0325439154912243E-2"/>
          <c:y val="7.9918416834275821E-2"/>
        </c:manualLayout>
      </c:layout>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l"/>
      <c:overlay val="0"/>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060"/>
          </a:xfrm>
          <a:prstGeom prst="rect">
            <a:avLst/>
          </a:prstGeom>
        </p:spPr>
        <p:txBody>
          <a:bodyPr vert="horz" lIns="99087" tIns="49544" rIns="99087" bIns="49544" rtlCol="0"/>
          <a:lstStyle>
            <a:lvl1pPr algn="l">
              <a:defRPr sz="1300"/>
            </a:lvl1pPr>
          </a:lstStyle>
          <a:p>
            <a:endParaRPr lang="en-US"/>
          </a:p>
        </p:txBody>
      </p:sp>
      <p:sp>
        <p:nvSpPr>
          <p:cNvPr id="3" name="Date Placeholder 2"/>
          <p:cNvSpPr>
            <a:spLocks noGrp="1"/>
          </p:cNvSpPr>
          <p:nvPr>
            <p:ph type="dt" sz="quarter" idx="1"/>
          </p:nvPr>
        </p:nvSpPr>
        <p:spPr>
          <a:xfrm>
            <a:off x="4143590" y="0"/>
            <a:ext cx="3169920" cy="480060"/>
          </a:xfrm>
          <a:prstGeom prst="rect">
            <a:avLst/>
          </a:prstGeom>
        </p:spPr>
        <p:txBody>
          <a:bodyPr vert="horz" lIns="99087" tIns="49544" rIns="99087" bIns="49544" rtlCol="0"/>
          <a:lstStyle>
            <a:lvl1pPr algn="r">
              <a:defRPr sz="1300"/>
            </a:lvl1pPr>
          </a:lstStyle>
          <a:p>
            <a:fld id="{AA5F0A76-2541-FA49-8093-DD128A391404}" type="datetimeFigureOut">
              <a:rPr lang="en-US" smtClean="0"/>
              <a:t>10/10/23</a:t>
            </a:fld>
            <a:endParaRPr lang="en-US"/>
          </a:p>
        </p:txBody>
      </p:sp>
      <p:sp>
        <p:nvSpPr>
          <p:cNvPr id="4" name="Footer Placeholder 3"/>
          <p:cNvSpPr>
            <a:spLocks noGrp="1"/>
          </p:cNvSpPr>
          <p:nvPr>
            <p:ph type="ftr" sz="quarter" idx="2"/>
          </p:nvPr>
        </p:nvSpPr>
        <p:spPr>
          <a:xfrm>
            <a:off x="2" y="9119472"/>
            <a:ext cx="3169920" cy="480060"/>
          </a:xfrm>
          <a:prstGeom prst="rect">
            <a:avLst/>
          </a:prstGeom>
        </p:spPr>
        <p:txBody>
          <a:bodyPr vert="horz" lIns="99087" tIns="49544" rIns="99087" bIns="49544" rtlCol="0" anchor="b"/>
          <a:lstStyle>
            <a:lvl1pPr algn="l">
              <a:defRPr sz="1300"/>
            </a:lvl1pPr>
          </a:lstStyle>
          <a:p>
            <a:r>
              <a:rPr lang="en-US" dirty="0"/>
              <a:t>© 2010 - 2023 Financial Educators Network®</a:t>
            </a:r>
          </a:p>
        </p:txBody>
      </p:sp>
      <p:sp>
        <p:nvSpPr>
          <p:cNvPr id="5" name="Slide Number Placeholder 4"/>
          <p:cNvSpPr>
            <a:spLocks noGrp="1"/>
          </p:cNvSpPr>
          <p:nvPr>
            <p:ph type="sldNum" sz="quarter" idx="3"/>
          </p:nvPr>
        </p:nvSpPr>
        <p:spPr>
          <a:xfrm>
            <a:off x="4143590" y="9119472"/>
            <a:ext cx="3169920" cy="480060"/>
          </a:xfrm>
          <a:prstGeom prst="rect">
            <a:avLst/>
          </a:prstGeom>
        </p:spPr>
        <p:txBody>
          <a:bodyPr vert="horz" lIns="99087" tIns="49544" rIns="99087" bIns="49544" rtlCol="0" anchor="b"/>
          <a:lstStyle>
            <a:lvl1pPr algn="r">
              <a:defRPr sz="1300"/>
            </a:lvl1pPr>
          </a:lstStyle>
          <a:p>
            <a:fld id="{DBBA39B0-860C-2844-AEF3-CBD1D962F29A}" type="slidenum">
              <a:rPr lang="en-US" smtClean="0"/>
              <a:t>‹#›</a:t>
            </a:fld>
            <a:endParaRPr lang="en-US"/>
          </a:p>
        </p:txBody>
      </p:sp>
    </p:spTree>
    <p:extLst>
      <p:ext uri="{BB962C8B-B14F-4D97-AF65-F5344CB8AC3E}">
        <p14:creationId xmlns:p14="http://schemas.microsoft.com/office/powerpoint/2010/main" val="338870604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93775" y="323850"/>
            <a:ext cx="5327650" cy="3995738"/>
          </a:xfrm>
          <a:prstGeom prst="rect">
            <a:avLst/>
          </a:prstGeom>
          <a:noFill/>
          <a:ln w="12700">
            <a:solidFill>
              <a:prstClr val="black"/>
            </a:solidFill>
          </a:ln>
        </p:spPr>
        <p:txBody>
          <a:bodyPr vert="horz" lIns="99087" tIns="49544" rIns="99087" bIns="4954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87" tIns="49544" rIns="99087" bIns="49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472"/>
            <a:ext cx="3761770" cy="480060"/>
          </a:xfrm>
          <a:prstGeom prst="rect">
            <a:avLst/>
          </a:prstGeom>
        </p:spPr>
        <p:txBody>
          <a:bodyPr vert="horz" lIns="99087" tIns="49544" rIns="99087" bIns="49544" rtlCol="0" anchor="b"/>
          <a:lstStyle>
            <a:lvl1pPr algn="l">
              <a:defRPr sz="1300"/>
            </a:lvl1pPr>
          </a:lstStyle>
          <a:p>
            <a:r>
              <a:rPr lang="en-US" dirty="0"/>
              <a:t>© 2010 - 2023 Financial Educators Network®</a:t>
            </a:r>
          </a:p>
        </p:txBody>
      </p:sp>
    </p:spTree>
    <p:extLst>
      <p:ext uri="{BB962C8B-B14F-4D97-AF65-F5344CB8AC3E}">
        <p14:creationId xmlns:p14="http://schemas.microsoft.com/office/powerpoint/2010/main" val="2427684201"/>
      </p:ext>
    </p:extLst>
  </p:cSld>
  <p:clrMap bg1="lt1" tx1="dk1" bg2="lt2" tx2="dk2" accent1="accent1" accent2="accent2" accent3="accent3" accent4="accent4" accent5="accent5" accent6="accent6" hlink="hlink" folHlink="folHlink"/>
  <p:hf sldNum="0"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You Begin:</a:t>
            </a:r>
            <a:br>
              <a:rPr lang="en-US" b="1" dirty="0"/>
            </a:br>
            <a:endParaRPr lang="en-US" dirty="0"/>
          </a:p>
          <a:p>
            <a:pPr marL="185790" indent="-185790">
              <a:buFont typeface="Arial" panose="020B0604020202020204" pitchFamily="34" charset="0"/>
              <a:buChar char="•"/>
            </a:pPr>
            <a:r>
              <a:rPr lang="en-US" dirty="0"/>
              <a:t>Welcome attendees</a:t>
            </a:r>
            <a:br>
              <a:rPr lang="en-US" dirty="0"/>
            </a:br>
            <a:endParaRPr lang="en-US" dirty="0"/>
          </a:p>
          <a:p>
            <a:pPr marL="185790" indent="-185790">
              <a:buFont typeface="Arial" panose="020B0604020202020204" pitchFamily="34" charset="0"/>
              <a:buChar char="•"/>
            </a:pPr>
            <a:r>
              <a:rPr lang="en-US" dirty="0"/>
              <a:t>Introduce self and course</a:t>
            </a:r>
            <a:br>
              <a:rPr lang="en-US" dirty="0"/>
            </a:br>
            <a:endParaRPr lang="en-US" dirty="0"/>
          </a:p>
          <a:p>
            <a:pPr marL="185790" indent="-185790">
              <a:buFont typeface="Arial" panose="020B0604020202020204" pitchFamily="34" charset="0"/>
              <a:buChar char="•"/>
            </a:pPr>
            <a:r>
              <a:rPr lang="en-US" dirty="0"/>
              <a:t>Read any required disclosures </a:t>
            </a:r>
            <a:br>
              <a:rPr lang="en-US" dirty="0"/>
            </a:br>
            <a:endParaRPr lang="en-US" dirty="0"/>
          </a:p>
          <a:p>
            <a:pPr marL="185790" indent="-185790">
              <a:buFont typeface="Arial" panose="020B0604020202020204" pitchFamily="34" charset="0"/>
              <a:buChar char="•"/>
            </a:pPr>
            <a:r>
              <a:rPr lang="en-US" dirty="0"/>
              <a:t>Introduce course format and any other important logistical topics, such as scheduled breaks and the location of the bathrooms</a:t>
            </a:r>
            <a:br>
              <a:rPr lang="en-US" dirty="0"/>
            </a:br>
            <a:endParaRPr lang="en-US" dirty="0"/>
          </a:p>
          <a:p>
            <a:r>
              <a:rPr lang="en-US" b="1" dirty="0"/>
              <a:t>Get Them Thinking: </a:t>
            </a:r>
            <a:endParaRPr lang="en-US" dirty="0"/>
          </a:p>
          <a:p>
            <a:pPr lvl="0"/>
            <a:br>
              <a:rPr lang="en-US" dirty="0"/>
            </a:br>
            <a:r>
              <a:rPr lang="en-US" dirty="0"/>
              <a:t>“I encourage you to ask as many questions as you can during this course. We have a lot of material to cover, but I’ll answer as many as I possibly can. As this is an educational presentation only, I will not be able to talk about any specific financial product or financial advice.”</a:t>
            </a:r>
          </a:p>
        </p:txBody>
      </p:sp>
      <p:sp>
        <p:nvSpPr>
          <p:cNvPr id="4" name="Footer Placeholder 3">
            <a:extLst>
              <a:ext uri="{FF2B5EF4-FFF2-40B4-BE49-F238E27FC236}">
                <a16:creationId xmlns:a16="http://schemas.microsoft.com/office/drawing/2014/main" id="{B604276C-8766-47C9-B247-35B1102731A6}"/>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75357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5: Health Care Planning</a:t>
            </a:r>
          </a:p>
          <a:p>
            <a:endParaRPr lang="en-US" dirty="0"/>
          </a:p>
          <a:p>
            <a:r>
              <a:rPr lang="en-US" dirty="0"/>
              <a:t>One of the biggest concerns for retirees is their health. Everyone is aware that aging may increase the need for medical treatment. While we cannot reverse the aging process, we can take steps to stay healthy and to plan for the future. Medical planning should help you prepare for health care, long-term care, incapacity and end of life.</a:t>
            </a:r>
          </a:p>
          <a:p>
            <a:endParaRPr lang="en-US" dirty="0"/>
          </a:p>
        </p:txBody>
      </p:sp>
      <p:sp>
        <p:nvSpPr>
          <p:cNvPr id="4" name="Footer Placeholder 3">
            <a:extLst>
              <a:ext uri="{FF2B5EF4-FFF2-40B4-BE49-F238E27FC236}">
                <a16:creationId xmlns:a16="http://schemas.microsoft.com/office/drawing/2014/main" id="{ABF979BF-878A-4382-A8B4-1CA24BAF1558}"/>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21254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6: Estate Planning</a:t>
            </a:r>
          </a:p>
          <a:p>
            <a:endParaRPr lang="en-US" dirty="0"/>
          </a:p>
          <a:p>
            <a:r>
              <a:rPr lang="en-US" dirty="0"/>
              <a:t>For many people, the objective of estate planning is to give as much as possible to family, friends and charities, while giving as little as necessary to the government.</a:t>
            </a:r>
          </a:p>
          <a:p>
            <a:r>
              <a:rPr lang="en-US" dirty="0"/>
              <a:t>Topics covered in this section include ownership transfers, probate and wills, types of trusts, income from annuities and estate taxes.</a:t>
            </a:r>
          </a:p>
          <a:p>
            <a:endParaRPr lang="en-US" dirty="0"/>
          </a:p>
        </p:txBody>
      </p:sp>
      <p:sp>
        <p:nvSpPr>
          <p:cNvPr id="4" name="Footer Placeholder 3">
            <a:extLst>
              <a:ext uri="{FF2B5EF4-FFF2-40B4-BE49-F238E27FC236}">
                <a16:creationId xmlns:a16="http://schemas.microsoft.com/office/drawing/2014/main" id="{CFED2BB6-7F71-4085-9243-D295AE123087}"/>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859036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87536E4-DB79-41FD-BC2F-D7B855F7F0FF}"/>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282128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6A816952-BE79-4025-A922-074D6F88CB21}"/>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262342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303F296-DDA9-41E3-8E5B-EDD9E500C22C}"/>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33799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lived through economically turbulent times over the course of your career and life. Trends such as offshoring, mergers and downsizing fundamentally changed the relationship between corporate employers and their employees. Many long-term, loyal employees found themselves laid off.</a:t>
            </a:r>
          </a:p>
          <a:p>
            <a:endParaRPr lang="en-US" dirty="0"/>
          </a:p>
          <a:p>
            <a:r>
              <a:rPr lang="en-US" dirty="0"/>
              <a:t>Between these uncertainties and an increasingly mobile workforce, corporations and public sector employers have spent the last decades pivoting away from defined benefit retirement plans like pensions in favor of defined contribution plans like 401(k)s. In doing so, they have often shifted the responsibility of retirement planning from employer to employee.</a:t>
            </a:r>
          </a:p>
          <a:p>
            <a:endParaRPr lang="en-US" dirty="0"/>
          </a:p>
          <a:p>
            <a:r>
              <a:rPr lang="en-US" dirty="0"/>
              <a:t>Your retirement responsibilities may have shifted during your career. Now that you’ve retired, the questions you’re asking yourself may have changed.</a:t>
            </a:r>
          </a:p>
        </p:txBody>
      </p:sp>
      <p:sp>
        <p:nvSpPr>
          <p:cNvPr id="4" name="Footer Placeholder 3">
            <a:extLst>
              <a:ext uri="{FF2B5EF4-FFF2-40B4-BE49-F238E27FC236}">
                <a16:creationId xmlns:a16="http://schemas.microsoft.com/office/drawing/2014/main" id="{D2731FF2-4B97-4917-A02A-626B4E0E0967}"/>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9829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retirees have worked for several companies during their careers; others have been self-employed for some or all of their working lives. The sense of self-reliance you’ve developed over the course of your career will help you enormously throughout retirement.</a:t>
            </a:r>
          </a:p>
          <a:p>
            <a:endParaRPr lang="en-US" dirty="0"/>
          </a:p>
          <a:p>
            <a:r>
              <a:rPr lang="en-US" dirty="0"/>
              <a:t>Since so many people enter their retirement years in good health, many decide to continue working in some capacity. Others pursue opportunities to accomplish things they never had time for during their careers. These pursuits enable today’s retirees to stay creative, involved and active. After all, happiness in retirement depends on much more than just financial security.</a:t>
            </a:r>
          </a:p>
        </p:txBody>
      </p:sp>
      <p:sp>
        <p:nvSpPr>
          <p:cNvPr id="4" name="Footer Placeholder 3">
            <a:extLst>
              <a:ext uri="{FF2B5EF4-FFF2-40B4-BE49-F238E27FC236}">
                <a16:creationId xmlns:a16="http://schemas.microsoft.com/office/drawing/2014/main" id="{8D074778-D69F-4EDF-92B7-6B41B8FE47A7}"/>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039229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Americans retire earlier than they expected—were you one of them? </a:t>
            </a:r>
          </a:p>
        </p:txBody>
      </p:sp>
      <p:sp>
        <p:nvSpPr>
          <p:cNvPr id="4" name="Footer Placeholder 3">
            <a:extLst>
              <a:ext uri="{FF2B5EF4-FFF2-40B4-BE49-F238E27FC236}">
                <a16:creationId xmlns:a16="http://schemas.microsoft.com/office/drawing/2014/main" id="{CA276927-33B5-49C9-BFFF-3AF3F6BD10E2}"/>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48343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 few years’ difference in when you switch from accumulation to distribution can make a big difference in how long your money lasts.</a:t>
            </a:r>
          </a:p>
        </p:txBody>
      </p:sp>
      <p:sp>
        <p:nvSpPr>
          <p:cNvPr id="4" name="Footer Placeholder 3">
            <a:extLst>
              <a:ext uri="{FF2B5EF4-FFF2-40B4-BE49-F238E27FC236}">
                <a16:creationId xmlns:a16="http://schemas.microsoft.com/office/drawing/2014/main" id="{7ACEEA7E-B2CA-4222-AFFE-02EC3037028C}"/>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800038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life expectancy of Americans has generally risen over time. This may be due to a combination of factors including medical advances, better nutrition and healthier lifestyles. When planning for your retirement, it is important to consider that you may live to be 80 . . . 90 . . . 100 . . . or more. Your financial plan should be designed to help you maintain independence and preserve your lifestyle throughout retirement.</a:t>
            </a:r>
          </a:p>
        </p:txBody>
      </p:sp>
      <p:sp>
        <p:nvSpPr>
          <p:cNvPr id="4" name="Footer Placeholder 3">
            <a:extLst>
              <a:ext uri="{FF2B5EF4-FFF2-40B4-BE49-F238E27FC236}">
                <a16:creationId xmlns:a16="http://schemas.microsoft.com/office/drawing/2014/main" id="{8CB6CF73-5E2C-49A6-9958-C6BBF97A0A7D}"/>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87094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BA79C71B-E750-4FB0-9CCC-793DB0BE400A}"/>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924285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is another way of looking at how long your invested money will last once you begin regular withdrawals. Many investors conceivably optimize their portfolio for a 4-5% withdrawal and a 3-5% rate of return. Your investment could last indefinitely so long as the rate of return outpaces your withdrawals and inflation.</a:t>
            </a:r>
          </a:p>
          <a:p>
            <a:endParaRPr lang="en-US" dirty="0"/>
          </a:p>
          <a:p>
            <a:r>
              <a:rPr lang="en-US" dirty="0"/>
              <a:t>Please note that this chart comes with a few assumptions, including the following:</a:t>
            </a:r>
          </a:p>
          <a:p>
            <a:endParaRPr lang="en-US" dirty="0"/>
          </a:p>
          <a:p>
            <a:pPr marL="171313" indent="-171313">
              <a:buFont typeface="Arial" panose="020B0604020202020204" pitchFamily="34" charset="0"/>
              <a:buChar char="•"/>
            </a:pPr>
            <a:r>
              <a:rPr lang="en-US" dirty="0"/>
              <a:t>Withdrawals are taken at the beginning of each year</a:t>
            </a:r>
          </a:p>
          <a:p>
            <a:pPr marL="171313" indent="-171313">
              <a:buFont typeface="Arial" panose="020B0604020202020204" pitchFamily="34" charset="0"/>
              <a:buChar char="•"/>
            </a:pPr>
            <a:r>
              <a:rPr lang="en-US" dirty="0"/>
              <a:t>Annual withdrawals increase by 3% each year to compensate for future inflation</a:t>
            </a:r>
          </a:p>
          <a:p>
            <a:pPr marL="171313" indent="-171313">
              <a:buFont typeface="Arial" panose="020B0604020202020204" pitchFamily="34" charset="0"/>
              <a:buChar char="•"/>
            </a:pPr>
            <a:r>
              <a:rPr lang="en-US" dirty="0"/>
              <a:t>The chart does not include any of the fees or expenses that would be incurred by an actual investment</a:t>
            </a:r>
          </a:p>
          <a:p>
            <a:pPr marL="171313" indent="-171313">
              <a:buFont typeface="Arial" panose="020B0604020202020204" pitchFamily="34" charset="0"/>
              <a:buChar char="•"/>
            </a:pPr>
            <a:r>
              <a:rPr lang="en-US" dirty="0"/>
              <a:t>These investment results are hypothetical and do not represent any specific investment or product; they are for illustrative purposes only</a:t>
            </a:r>
          </a:p>
        </p:txBody>
      </p:sp>
      <p:sp>
        <p:nvSpPr>
          <p:cNvPr id="4" name="Footer Placeholder 3">
            <a:extLst>
              <a:ext uri="{FF2B5EF4-FFF2-40B4-BE49-F238E27FC236}">
                <a16:creationId xmlns:a16="http://schemas.microsoft.com/office/drawing/2014/main" id="{B70A1C28-6A9A-4AD1-9496-68744A217B01}"/>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99314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of making your money last for an unknown number of years in retirement has never been greater:</a:t>
            </a:r>
          </a:p>
          <a:p>
            <a:endParaRPr lang="en-US" dirty="0"/>
          </a:p>
          <a:p>
            <a:pPr marL="171313" indent="-171313">
              <a:buFont typeface="Arial" panose="020B0604020202020204" pitchFamily="34" charset="0"/>
              <a:buChar char="•"/>
            </a:pPr>
            <a:r>
              <a:rPr lang="en-US" dirty="0"/>
              <a:t>In general, life expectancies are increasing</a:t>
            </a:r>
          </a:p>
          <a:p>
            <a:pPr marL="171313" indent="-171313">
              <a:buFont typeface="Arial" panose="020B0604020202020204" pitchFamily="34" charset="0"/>
              <a:buChar char="•"/>
            </a:pPr>
            <a:r>
              <a:rPr lang="en-US" dirty="0"/>
              <a:t>Fewer people have traditional defined benefit pensions</a:t>
            </a:r>
          </a:p>
          <a:p>
            <a:pPr marL="171313" indent="-171313">
              <a:buFont typeface="Arial" panose="020B0604020202020204" pitchFamily="34" charset="0"/>
              <a:buChar char="•"/>
            </a:pPr>
            <a:r>
              <a:rPr lang="en-US" dirty="0"/>
              <a:t>Most retirees are covered by Social Security but this program faces financial challenges</a:t>
            </a:r>
          </a:p>
          <a:p>
            <a:pPr marL="171313" indent="-171313">
              <a:buFont typeface="Arial" panose="020B0604020202020204" pitchFamily="34" charset="0"/>
              <a:buChar char="•"/>
            </a:pPr>
            <a:r>
              <a:rPr lang="en-US" dirty="0"/>
              <a:t>Stock and bond market volatility can be high and interest from bank accounts and CDs can be low</a:t>
            </a:r>
          </a:p>
        </p:txBody>
      </p:sp>
      <p:sp>
        <p:nvSpPr>
          <p:cNvPr id="4" name="Footer Placeholder 3">
            <a:extLst>
              <a:ext uri="{FF2B5EF4-FFF2-40B4-BE49-F238E27FC236}">
                <a16:creationId xmlns:a16="http://schemas.microsoft.com/office/drawing/2014/main" id="{28227C35-F86B-44E4-92BB-BB31DB614505}"/>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549666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Premium Immediate Annuities (SPIA) purchased from one or more insurance companies can provide:</a:t>
            </a:r>
          </a:p>
          <a:p>
            <a:endParaRPr lang="en-US" dirty="0"/>
          </a:p>
          <a:p>
            <a:pPr marL="171313" indent="-171313">
              <a:buFont typeface="Arial" panose="020B0604020202020204" pitchFamily="34" charset="0"/>
              <a:buChar char="•"/>
            </a:pPr>
            <a:r>
              <a:rPr lang="en-US" dirty="0"/>
              <a:t>A guaranteed lifelong income to cover basic expenses (all guarantees are based on the financial strength of the issuing insurance company)</a:t>
            </a:r>
          </a:p>
          <a:p>
            <a:pPr marL="171313" indent="-171313">
              <a:buFont typeface="Arial" panose="020B0604020202020204" pitchFamily="34" charset="0"/>
              <a:buChar char="•"/>
            </a:pPr>
            <a:r>
              <a:rPr lang="en-US" dirty="0"/>
              <a:t>Fixed income payments, or for an additional premium, provide increased payouts each year by a specific percentage</a:t>
            </a:r>
          </a:p>
        </p:txBody>
      </p:sp>
      <p:sp>
        <p:nvSpPr>
          <p:cNvPr id="4" name="Footer Placeholder 3">
            <a:extLst>
              <a:ext uri="{FF2B5EF4-FFF2-40B4-BE49-F238E27FC236}">
                <a16:creationId xmlns:a16="http://schemas.microsoft.com/office/drawing/2014/main" id="{D91AC437-1AA5-4DD0-8E5D-4E4AD481A63B}"/>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897407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753D79AC-02E7-475E-88BF-01931717048C}"/>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1782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senior, it can sometimes feel like you have a target on your back. You’ve spent a lifetime accumulating assets and preparing for retirement. Because of this, you may now have to deal with a near-daily deluge of suspicious emails, strange phone calls and other dubious offers designed to take what you’ve earned.</a:t>
            </a:r>
          </a:p>
          <a:p>
            <a:endParaRPr lang="en-US" dirty="0"/>
          </a:p>
          <a:p>
            <a:r>
              <a:rPr lang="en-US" dirty="0"/>
              <a:t>Scammers are always looking for easy marks. They want to push your emotional buttons, find ways to gain your trust, trigger your fear and uncertainty. They look for anything to move money from your pocket into theirs.</a:t>
            </a:r>
          </a:p>
          <a:p>
            <a:endParaRPr lang="en-US" dirty="0"/>
          </a:p>
          <a:p>
            <a:r>
              <a:rPr lang="en-US" dirty="0"/>
              <a:t>Common “pressure points” that fraudsters take advantage of include:</a:t>
            </a:r>
          </a:p>
          <a:p>
            <a:endParaRPr lang="en-US" dirty="0"/>
          </a:p>
          <a:p>
            <a:pPr marL="171313" indent="-171313">
              <a:buFont typeface="Arial" panose="020B0604020202020204" pitchFamily="34" charset="0"/>
              <a:buChar char="•"/>
            </a:pPr>
            <a:r>
              <a:rPr lang="en-US" dirty="0"/>
              <a:t>Loneliness</a:t>
            </a:r>
          </a:p>
          <a:p>
            <a:pPr marL="171313" indent="-171313">
              <a:buFont typeface="Arial" panose="020B0604020202020204" pitchFamily="34" charset="0"/>
              <a:buChar char="•"/>
            </a:pPr>
            <a:r>
              <a:rPr lang="en-US" dirty="0"/>
              <a:t>Grief or loss</a:t>
            </a:r>
          </a:p>
          <a:p>
            <a:pPr marL="171313" indent="-171313">
              <a:buFont typeface="Arial" panose="020B0604020202020204" pitchFamily="34" charset="0"/>
              <a:buChar char="•"/>
            </a:pPr>
            <a:r>
              <a:rPr lang="en-US" dirty="0"/>
              <a:t>Medical issues, especially dementia and hearing problems</a:t>
            </a:r>
          </a:p>
          <a:p>
            <a:pPr marL="171313" indent="-171313">
              <a:buFont typeface="Arial" panose="020B0604020202020204" pitchFamily="34" charset="0"/>
              <a:buChar char="•"/>
            </a:pPr>
            <a:r>
              <a:rPr lang="en-US" dirty="0"/>
              <a:t>Personal affinities, such as faith, race and veteran status</a:t>
            </a:r>
          </a:p>
          <a:p>
            <a:endParaRPr lang="en-US" dirty="0"/>
          </a:p>
          <a:p>
            <a:r>
              <a:rPr lang="en-US" dirty="0"/>
              <a:t>Would you be more inclined to trust someone if they went to your church? How about if they were a veteran like you? Scammers know this, and many try to take advantage of a senior’s faith, race and other personal affinities or attributes to create a relationship that can be exploited for financial gain.</a:t>
            </a:r>
          </a:p>
        </p:txBody>
      </p:sp>
      <p:sp>
        <p:nvSpPr>
          <p:cNvPr id="4" name="Footer Placeholder 3">
            <a:extLst>
              <a:ext uri="{FF2B5EF4-FFF2-40B4-BE49-F238E27FC236}">
                <a16:creationId xmlns:a16="http://schemas.microsoft.com/office/drawing/2014/main" id="{44D82581-5ED8-4F65-B328-086EAE47E0DF}"/>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708845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tips to prevent mail, phone and internet fraud:</a:t>
            </a:r>
          </a:p>
          <a:p>
            <a:endParaRPr lang="en-US" dirty="0"/>
          </a:p>
          <a:p>
            <a:pPr marL="171313" indent="-171313">
              <a:buFont typeface="Arial" panose="020B0604020202020204" pitchFamily="34" charset="0"/>
              <a:buChar char="•"/>
            </a:pPr>
            <a:r>
              <a:rPr lang="en-US" dirty="0"/>
              <a:t>Don’t take official-looking logos, seals or job titles at face value. Verify!</a:t>
            </a:r>
          </a:p>
          <a:p>
            <a:pPr marL="171313" indent="-171313">
              <a:buFont typeface="Arial" panose="020B0604020202020204" pitchFamily="34" charset="0"/>
              <a:buChar char="•"/>
            </a:pPr>
            <a:r>
              <a:rPr lang="en-US" dirty="0"/>
              <a:t>Stop and think before wiring funds or mailing any pre-paid cards. There’s rarely any way of getting your money back once sent.</a:t>
            </a:r>
          </a:p>
          <a:p>
            <a:pPr marL="171313" indent="-171313">
              <a:buFont typeface="Arial" panose="020B0604020202020204" pitchFamily="34" charset="0"/>
              <a:buChar char="•"/>
            </a:pPr>
            <a:r>
              <a:rPr lang="en-US" dirty="0"/>
              <a:t>Did you call using a phone number found in the phone book or an official web page? Or did someone call you?</a:t>
            </a:r>
          </a:p>
          <a:p>
            <a:pPr marL="171313" indent="-171313">
              <a:buFont typeface="Arial" panose="020B0604020202020204" pitchFamily="34" charset="0"/>
              <a:buChar char="•"/>
            </a:pPr>
            <a:r>
              <a:rPr lang="en-US" dirty="0"/>
              <a:t>Keep in mind that you can always just hang up the phone and that Caller ID can be faked!</a:t>
            </a:r>
          </a:p>
          <a:p>
            <a:pPr marL="171313" indent="-171313">
              <a:buFont typeface="Arial" panose="020B0604020202020204" pitchFamily="34" charset="0"/>
              <a:buChar char="•"/>
            </a:pPr>
            <a:r>
              <a:rPr lang="en-US" dirty="0"/>
              <a:t>Don’t succumb to pressure to hand over funds without first consulting a trusted family member, attorney or financial professional.</a:t>
            </a:r>
          </a:p>
          <a:p>
            <a:pPr marL="171313" indent="-171313">
              <a:buFont typeface="Arial" panose="020B0604020202020204" pitchFamily="34" charset="0"/>
              <a:buChar char="•"/>
            </a:pPr>
            <a:r>
              <a:rPr lang="en-US" dirty="0"/>
              <a:t>Listen to your financial institution! If they warn you a transaction may be fraudulent, think twice before sending money. Financial institutions have trained staff, special technology and often work in conjunction with law enforcement to protect their customers.</a:t>
            </a:r>
          </a:p>
          <a:p>
            <a:pPr marL="171313" indent="-171313">
              <a:buFont typeface="Arial" panose="020B0604020202020204" pitchFamily="34" charset="0"/>
              <a:buChar char="•"/>
            </a:pPr>
            <a:r>
              <a:rPr lang="en-US" dirty="0"/>
              <a:t>Always discuss with your financial professional before making a big financial decision.</a:t>
            </a:r>
          </a:p>
        </p:txBody>
      </p:sp>
      <p:sp>
        <p:nvSpPr>
          <p:cNvPr id="4" name="Footer Placeholder 3">
            <a:extLst>
              <a:ext uri="{FF2B5EF4-FFF2-40B4-BE49-F238E27FC236}">
                <a16:creationId xmlns:a16="http://schemas.microsoft.com/office/drawing/2014/main" id="{66D222D2-5031-419C-A06A-61EBB9D8A41C}"/>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392173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Identity theft used to mean simply opening up bank accounts or credit cards; now it can even include stealing your Medicare benefits or IRS tax refund. How can identity theft be better prevented? Don’t make it easy for thieves to get your information!</a:t>
            </a:r>
          </a:p>
          <a:p>
            <a:endParaRPr lang="en-US" dirty="0"/>
          </a:p>
          <a:p>
            <a:pPr marL="171313" indent="-171313">
              <a:buFont typeface="Arial" panose="020B0604020202020204" pitchFamily="34" charset="0"/>
              <a:buChar char="•"/>
            </a:pPr>
            <a:r>
              <a:rPr lang="en-US" dirty="0"/>
              <a:t>Keep your Social Security card out of your wallet or purse and use the numbers only when absolutely necessary. Don’t carry around more identification or cards than you need for your outing.</a:t>
            </a:r>
          </a:p>
          <a:p>
            <a:pPr marL="171313" indent="-171313">
              <a:buFont typeface="Arial" panose="020B0604020202020204" pitchFamily="34" charset="0"/>
              <a:buChar char="•"/>
            </a:pPr>
            <a:r>
              <a:rPr lang="en-US" dirty="0"/>
              <a:t>Secure personal documents in a safe place</a:t>
            </a:r>
          </a:p>
          <a:p>
            <a:pPr marL="171313" indent="-171313">
              <a:buFont typeface="Arial" panose="020B0604020202020204" pitchFamily="34" charset="0"/>
              <a:buChar char="•"/>
            </a:pPr>
            <a:r>
              <a:rPr lang="en-US" dirty="0"/>
              <a:t>Get funds delivered by direct deposit rather than by mailed physical checks</a:t>
            </a:r>
          </a:p>
          <a:p>
            <a:pPr marL="171313" indent="-171313">
              <a:buFont typeface="Arial" panose="020B0604020202020204" pitchFamily="34" charset="0"/>
              <a:buChar char="•"/>
            </a:pPr>
            <a:r>
              <a:rPr lang="en-US" dirty="0"/>
              <a:t>Protect your mail, both incoming and what you throw away. Lock your letterbox and shred your mail when you’re finished with it, especially bank statements and credit card offers.</a:t>
            </a:r>
          </a:p>
          <a:p>
            <a:pPr marL="171313" indent="-171313">
              <a:buFont typeface="Arial" panose="020B0604020202020204" pitchFamily="34" charset="0"/>
              <a:buChar char="•"/>
            </a:pPr>
            <a:r>
              <a:rPr lang="en-US" dirty="0"/>
              <a:t>Keep a careful eye on your finances and order a credit report annually</a:t>
            </a:r>
          </a:p>
          <a:p>
            <a:pPr marL="171313" indent="-171313">
              <a:buFont typeface="Arial" panose="020B0604020202020204" pitchFamily="34" charset="0"/>
              <a:buChar char="•"/>
            </a:pPr>
            <a:r>
              <a:rPr lang="en-US" dirty="0"/>
              <a:t>Use a hard-to-guess password complete with uppercase, lowercase, numbers and symbols</a:t>
            </a:r>
          </a:p>
          <a:p>
            <a:pPr marL="171313" indent="-171313">
              <a:buFont typeface="Arial" panose="020B0604020202020204" pitchFamily="34" charset="0"/>
              <a:buChar char="•"/>
            </a:pPr>
            <a:r>
              <a:rPr lang="en-US" dirty="0"/>
              <a:t>Review all your incoming bills and statements</a:t>
            </a:r>
          </a:p>
          <a:p>
            <a:pPr marL="171313" indent="-171313">
              <a:buFont typeface="Arial" panose="020B0604020202020204" pitchFamily="34" charset="0"/>
              <a:buChar char="•"/>
            </a:pPr>
            <a:r>
              <a:rPr lang="en-US" dirty="0"/>
              <a:t>Don’t let anyone watch you input your bank PIN passcode when you’re at a register or ATM</a:t>
            </a:r>
          </a:p>
        </p:txBody>
      </p:sp>
      <p:sp>
        <p:nvSpPr>
          <p:cNvPr id="4" name="Footer Placeholder 3">
            <a:extLst>
              <a:ext uri="{FF2B5EF4-FFF2-40B4-BE49-F238E27FC236}">
                <a16:creationId xmlns:a16="http://schemas.microsoft.com/office/drawing/2014/main" id="{890F3C44-2089-4077-8AB9-8CB770D03FC7}"/>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941898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A2580D4-B35E-4639-9D10-6C14CC958AD5}"/>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653685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retirement income goals, and what will it take to meet them? This section will include information on how to:</a:t>
            </a:r>
            <a:br>
              <a:rPr lang="en-US" dirty="0"/>
            </a:br>
            <a:endParaRPr lang="en-US" dirty="0"/>
          </a:p>
          <a:p>
            <a:pPr marL="285520" indent="-285520">
              <a:buFont typeface="Arial" panose="020B0604020202020204" pitchFamily="34" charset="0"/>
              <a:buChar char="•"/>
            </a:pPr>
            <a:r>
              <a:rPr lang="en-US" dirty="0"/>
              <a:t>Estimate your annual retirement withdrawal expenses</a:t>
            </a:r>
          </a:p>
          <a:p>
            <a:pPr marL="285520" indent="-285520">
              <a:buFont typeface="Arial" panose="020B0604020202020204" pitchFamily="34" charset="0"/>
              <a:buChar char="•"/>
            </a:pPr>
            <a:r>
              <a:rPr lang="en-US" dirty="0"/>
              <a:t>Estimate the income you will receive from sources such as Social Security, your pension, investments and other sources</a:t>
            </a:r>
          </a:p>
          <a:p>
            <a:pPr marL="285520" indent="-285520">
              <a:buFont typeface="Arial" panose="020B0604020202020204" pitchFamily="34" charset="0"/>
              <a:buChar char="•"/>
            </a:pPr>
            <a:r>
              <a:rPr lang="en-US" dirty="0"/>
              <a:t>Determine your estimated annual withdrawals</a:t>
            </a:r>
          </a:p>
          <a:p>
            <a:pPr marL="285520" indent="-285520">
              <a:buFont typeface="Arial" panose="020B0604020202020204" pitchFamily="34" charset="0"/>
              <a:buChar char="•"/>
            </a:pPr>
            <a:r>
              <a:rPr lang="en-US" dirty="0"/>
              <a:t>Understand the effects of taxes and inflation </a:t>
            </a:r>
          </a:p>
          <a:p>
            <a:pPr marL="285520" indent="-285520">
              <a:buFont typeface="Arial" panose="020B0604020202020204" pitchFamily="34" charset="0"/>
              <a:buChar char="•"/>
            </a:pPr>
            <a:r>
              <a:rPr lang="en-US" dirty="0"/>
              <a:t>Understand the risks of market timing and the effects of investing into a declining market</a:t>
            </a:r>
          </a:p>
        </p:txBody>
      </p:sp>
      <p:sp>
        <p:nvSpPr>
          <p:cNvPr id="4" name="Footer Placeholder 3">
            <a:extLst>
              <a:ext uri="{FF2B5EF4-FFF2-40B4-BE49-F238E27FC236}">
                <a16:creationId xmlns:a16="http://schemas.microsoft.com/office/drawing/2014/main" id="{C527C966-B1EA-4675-9857-5103D8829602}"/>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046576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Estimating the annual withdrawal percentage that is needed to meet your retirement expenses will provide valuable insights and help you to develop your retirement income plan.</a:t>
            </a:r>
          </a:p>
          <a:p>
            <a:endParaRPr lang="en-US" dirty="0"/>
          </a:p>
          <a:p>
            <a:r>
              <a:rPr lang="en-US" b="1" dirty="0"/>
              <a:t>Estimate Annual Withdrawal: Example</a:t>
            </a:r>
          </a:p>
          <a:p>
            <a:endParaRPr lang="en-US" dirty="0"/>
          </a:p>
          <a:p>
            <a:r>
              <a:rPr lang="en-US" dirty="0"/>
              <a:t>In our example, Mike and Sue are both 65 years old and recently retired. To determine their annual withdrawal percentage rate needed to meet expenses, we will need to calculate four totals:</a:t>
            </a:r>
          </a:p>
          <a:p>
            <a:endParaRPr lang="en-US" dirty="0"/>
          </a:p>
          <a:p>
            <a:pPr marL="342625" indent="-342625">
              <a:buFont typeface="+mj-lt"/>
              <a:buAutoNum type="arabicPeriod"/>
            </a:pPr>
            <a:r>
              <a:rPr lang="en-US" dirty="0"/>
              <a:t>Estimate annual withdrawals</a:t>
            </a:r>
          </a:p>
          <a:p>
            <a:pPr marL="342625" indent="-342625">
              <a:buFont typeface="+mj-lt"/>
              <a:buAutoNum type="arabicPeriod"/>
            </a:pPr>
            <a:r>
              <a:rPr lang="en-US" dirty="0"/>
              <a:t>Identify income sources</a:t>
            </a:r>
          </a:p>
          <a:p>
            <a:pPr marL="342625" indent="-342625">
              <a:buFont typeface="+mj-lt"/>
              <a:buAutoNum type="arabicPeriod"/>
            </a:pPr>
            <a:r>
              <a:rPr lang="en-US" dirty="0"/>
              <a:t>Estimate investment assets</a:t>
            </a:r>
          </a:p>
          <a:p>
            <a:pPr marL="342625" indent="-342625">
              <a:buFont typeface="+mj-lt"/>
              <a:buAutoNum type="arabicPeriod"/>
            </a:pPr>
            <a:r>
              <a:rPr lang="en-US" dirty="0"/>
              <a:t>Calculate annual withdrawal rate</a:t>
            </a:r>
          </a:p>
          <a:p>
            <a:endParaRPr lang="en-US" dirty="0"/>
          </a:p>
          <a:p>
            <a:r>
              <a:rPr lang="en-US" dirty="0"/>
              <a:t>Retirement expenses need to be calculated:</a:t>
            </a:r>
          </a:p>
          <a:p>
            <a:endParaRPr lang="en-US" dirty="0"/>
          </a:p>
          <a:p>
            <a:pPr marL="285520" indent="-285520">
              <a:buFont typeface="Arial" panose="020B0604020202020204" pitchFamily="34" charset="0"/>
              <a:buChar char="•"/>
            </a:pPr>
            <a:r>
              <a:rPr lang="en-US" dirty="0"/>
              <a:t>On a monthly basis (and multiply by 12 for annual expenses)</a:t>
            </a:r>
          </a:p>
          <a:p>
            <a:pPr marL="285520" indent="-285520">
              <a:buFont typeface="Arial" panose="020B0604020202020204" pitchFamily="34" charset="0"/>
              <a:buChar char="•"/>
            </a:pPr>
            <a:r>
              <a:rPr lang="en-US" dirty="0"/>
              <a:t>On an annual basis</a:t>
            </a:r>
          </a:p>
        </p:txBody>
      </p:sp>
      <p:sp>
        <p:nvSpPr>
          <p:cNvPr id="4" name="Footer Placeholder 3">
            <a:extLst>
              <a:ext uri="{FF2B5EF4-FFF2-40B4-BE49-F238E27FC236}">
                <a16:creationId xmlns:a16="http://schemas.microsoft.com/office/drawing/2014/main" id="{47DAA3C0-C730-4CD6-BDF9-C6389FAF921C}"/>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77231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110FABE-D0F9-4BC5-B7B5-09B054097CFC}"/>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55293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Necessary Expenses:</a:t>
            </a:r>
            <a:br>
              <a:rPr lang="en-US" b="1" dirty="0"/>
            </a:br>
            <a:endParaRPr lang="en-US" b="1" dirty="0"/>
          </a:p>
          <a:p>
            <a:pPr marL="171313" indent="-171313">
              <a:buFont typeface="Arial" panose="020B0604020202020204" pitchFamily="34" charset="0"/>
              <a:buChar char="•"/>
            </a:pPr>
            <a:r>
              <a:rPr lang="en-US" dirty="0"/>
              <a:t>Housing (mortgage/rent, property tax, insurance, repairs, furniture/appliances, utilities)</a:t>
            </a:r>
          </a:p>
          <a:p>
            <a:pPr marL="171313" indent="-171313">
              <a:buFont typeface="Arial" panose="020B0604020202020204" pitchFamily="34" charset="0"/>
              <a:buChar char="•"/>
            </a:pPr>
            <a:r>
              <a:rPr lang="en-US" dirty="0"/>
              <a:t>Transportation (loan payments, insurance, repairs, gasoline)</a:t>
            </a:r>
          </a:p>
          <a:p>
            <a:pPr marL="171313" indent="-171313">
              <a:buFont typeface="Arial" panose="020B0604020202020204" pitchFamily="34" charset="0"/>
              <a:buChar char="•"/>
            </a:pPr>
            <a:r>
              <a:rPr lang="en-US" dirty="0"/>
              <a:t>Income taxes (federal, state, local, payroll)</a:t>
            </a:r>
          </a:p>
          <a:p>
            <a:pPr marL="171313" indent="-171313">
              <a:buFont typeface="Arial" panose="020B0604020202020204" pitchFamily="34" charset="0"/>
              <a:buChar char="•"/>
            </a:pPr>
            <a:r>
              <a:rPr lang="en-US" dirty="0"/>
              <a:t>Healthcare (insurance, doctor/dental expenses, prescriptions, long-term care)</a:t>
            </a:r>
          </a:p>
          <a:p>
            <a:pPr marL="171313" indent="-171313">
              <a:buFont typeface="Arial" panose="020B0604020202020204" pitchFamily="34" charset="0"/>
              <a:buChar char="•"/>
            </a:pPr>
            <a:r>
              <a:rPr lang="en-US" dirty="0"/>
              <a:t>Food</a:t>
            </a:r>
          </a:p>
          <a:p>
            <a:pPr marL="171313" indent="-171313">
              <a:buFont typeface="Arial" panose="020B0604020202020204" pitchFamily="34" charset="0"/>
              <a:buChar char="•"/>
            </a:pPr>
            <a:r>
              <a:rPr lang="en-US" dirty="0"/>
              <a:t>Clothing</a:t>
            </a:r>
          </a:p>
          <a:p>
            <a:pPr marL="171313" indent="-171313">
              <a:buFont typeface="Arial" panose="020B0604020202020204" pitchFamily="34" charset="0"/>
              <a:buChar char="•"/>
            </a:pPr>
            <a:r>
              <a:rPr lang="en-US" dirty="0"/>
              <a:t>Misc. (other insurance, other loans)</a:t>
            </a:r>
          </a:p>
          <a:p>
            <a:endParaRPr lang="en-US" dirty="0"/>
          </a:p>
          <a:p>
            <a:r>
              <a:rPr lang="en-US" b="1" dirty="0"/>
              <a:t>Discretionary Expenses:</a:t>
            </a:r>
            <a:br>
              <a:rPr lang="en-US" b="1" dirty="0"/>
            </a:br>
            <a:endParaRPr lang="en-US" b="1" dirty="0"/>
          </a:p>
          <a:p>
            <a:pPr marL="171313" indent="-171313">
              <a:buFont typeface="Arial" panose="020B0604020202020204" pitchFamily="34" charset="0"/>
              <a:buChar char="•"/>
            </a:pPr>
            <a:r>
              <a:rPr lang="en-US" dirty="0"/>
              <a:t>Entertainment (dining out, hobbies, movies, membership dues)</a:t>
            </a:r>
          </a:p>
          <a:p>
            <a:pPr marL="171313" indent="-171313">
              <a:buFont typeface="Arial" panose="020B0604020202020204" pitchFamily="34" charset="0"/>
              <a:buChar char="•"/>
            </a:pPr>
            <a:r>
              <a:rPr lang="en-US" dirty="0"/>
              <a:t>Travel (vacations, family visits)</a:t>
            </a:r>
          </a:p>
          <a:p>
            <a:pPr marL="171313" indent="-171313">
              <a:buFont typeface="Arial" panose="020B0604020202020204" pitchFamily="34" charset="0"/>
              <a:buChar char="•"/>
            </a:pPr>
            <a:r>
              <a:rPr lang="en-US" dirty="0"/>
              <a:t>Gifts (holiday, charitable, family)</a:t>
            </a:r>
          </a:p>
          <a:p>
            <a:pPr marL="171313" indent="-171313">
              <a:buFont typeface="Arial" panose="020B0604020202020204" pitchFamily="34" charset="0"/>
              <a:buChar char="•"/>
            </a:pPr>
            <a:r>
              <a:rPr lang="en-US" dirty="0"/>
              <a:t>Misc. (personal items)</a:t>
            </a:r>
          </a:p>
          <a:p>
            <a:pPr marL="171313" indent="-171313">
              <a:buFont typeface="Arial" panose="020B0604020202020204" pitchFamily="34" charset="0"/>
              <a:buChar char="•"/>
            </a:pPr>
            <a:endParaRPr lang="en-US" dirty="0"/>
          </a:p>
          <a:p>
            <a:r>
              <a:rPr lang="en-US" dirty="0"/>
              <a:t>Necessary annual expenses + Elective annual expenses = Total annual expenses (income needed) = $68,550</a:t>
            </a:r>
          </a:p>
        </p:txBody>
      </p:sp>
      <p:sp>
        <p:nvSpPr>
          <p:cNvPr id="4" name="Footer Placeholder 3">
            <a:extLst>
              <a:ext uri="{FF2B5EF4-FFF2-40B4-BE49-F238E27FC236}">
                <a16:creationId xmlns:a16="http://schemas.microsoft.com/office/drawing/2014/main" id="{D50DE0EC-77A4-41F2-9325-60C9B580FA3D}"/>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392613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estimate retirement income, each income source needs to be calculated:</a:t>
            </a:r>
          </a:p>
          <a:p>
            <a:endParaRPr lang="en-US" b="1" dirty="0"/>
          </a:p>
          <a:p>
            <a:pPr marL="171313" indent="-171313">
              <a:buFont typeface="Arial" panose="020B0604020202020204" pitchFamily="34" charset="0"/>
              <a:buChar char="•"/>
            </a:pPr>
            <a:r>
              <a:rPr lang="en-US" dirty="0"/>
              <a:t>On a monthly basis</a:t>
            </a:r>
          </a:p>
          <a:p>
            <a:pPr marL="171313" indent="-171313">
              <a:buFont typeface="Arial" panose="020B0604020202020204" pitchFamily="34" charset="0"/>
              <a:buChar char="•"/>
            </a:pPr>
            <a:r>
              <a:rPr lang="en-US" dirty="0"/>
              <a:t>On an annual basis</a:t>
            </a:r>
          </a:p>
          <a:p>
            <a:endParaRPr lang="en-US" dirty="0"/>
          </a:p>
          <a:p>
            <a:r>
              <a:rPr lang="en-US" b="1" dirty="0"/>
              <a:t>Income Sources:</a:t>
            </a:r>
          </a:p>
          <a:p>
            <a:endParaRPr lang="en-US" dirty="0"/>
          </a:p>
          <a:p>
            <a:pPr marL="171313" indent="-171313">
              <a:buFont typeface="Arial" panose="020B0604020202020204" pitchFamily="34" charset="0"/>
              <a:buChar char="•"/>
            </a:pPr>
            <a:r>
              <a:rPr lang="en-US" dirty="0"/>
              <a:t>Social Security</a:t>
            </a:r>
          </a:p>
          <a:p>
            <a:pPr marL="171313" indent="-171313">
              <a:buFont typeface="Arial" panose="020B0604020202020204" pitchFamily="34" charset="0"/>
              <a:buChar char="•"/>
            </a:pPr>
            <a:r>
              <a:rPr lang="en-US" dirty="0"/>
              <a:t>Pension</a:t>
            </a:r>
          </a:p>
          <a:p>
            <a:pPr marL="171313" indent="-171313">
              <a:buFont typeface="Arial" panose="020B0604020202020204" pitchFamily="34" charset="0"/>
              <a:buChar char="•"/>
            </a:pPr>
            <a:r>
              <a:rPr lang="en-US" dirty="0"/>
              <a:t>Employment</a:t>
            </a:r>
          </a:p>
          <a:p>
            <a:pPr marL="171313" indent="-171313">
              <a:buFont typeface="Arial" panose="020B0604020202020204" pitchFamily="34" charset="0"/>
              <a:buChar char="•"/>
            </a:pPr>
            <a:r>
              <a:rPr lang="en-US" dirty="0"/>
              <a:t>Rental income</a:t>
            </a:r>
          </a:p>
          <a:p>
            <a:pPr marL="171313" indent="-171313">
              <a:buFont typeface="Arial" panose="020B0604020202020204" pitchFamily="34" charset="0"/>
              <a:buChar char="•"/>
            </a:pPr>
            <a:r>
              <a:rPr lang="en-US" dirty="0"/>
              <a:t>Farm income</a:t>
            </a:r>
          </a:p>
          <a:p>
            <a:pPr marL="171313" indent="-171313">
              <a:buFont typeface="Arial" panose="020B0604020202020204" pitchFamily="34" charset="0"/>
              <a:buChar char="•"/>
            </a:pPr>
            <a:r>
              <a:rPr lang="en-US" dirty="0"/>
              <a:t>Royalties</a:t>
            </a:r>
          </a:p>
          <a:p>
            <a:pPr marL="171313" indent="-171313">
              <a:buFont typeface="Arial" panose="020B0604020202020204" pitchFamily="34" charset="0"/>
              <a:buChar char="•"/>
            </a:pPr>
            <a:r>
              <a:rPr lang="en-US" dirty="0"/>
              <a:t>Trust income</a:t>
            </a:r>
          </a:p>
          <a:p>
            <a:pPr marL="171313" indent="-171313">
              <a:buFont typeface="Arial" panose="020B0604020202020204" pitchFamily="34" charset="0"/>
              <a:buChar char="•"/>
            </a:pPr>
            <a:r>
              <a:rPr lang="en-US" dirty="0"/>
              <a:t>Other income sources</a:t>
            </a:r>
          </a:p>
          <a:p>
            <a:endParaRPr lang="en-US" dirty="0"/>
          </a:p>
          <a:p>
            <a:r>
              <a:rPr lang="en-US" dirty="0"/>
              <a:t>Income sources (annual total) = $45,120</a:t>
            </a:r>
          </a:p>
        </p:txBody>
      </p:sp>
      <p:sp>
        <p:nvSpPr>
          <p:cNvPr id="4" name="Footer Placeholder 3">
            <a:extLst>
              <a:ext uri="{FF2B5EF4-FFF2-40B4-BE49-F238E27FC236}">
                <a16:creationId xmlns:a16="http://schemas.microsoft.com/office/drawing/2014/main" id="{61AC5B1B-8E99-4E5B-B4CA-8FB4265DE7CC}"/>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96383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up the market value of investment assets that may generate retirement income.</a:t>
            </a:r>
          </a:p>
          <a:p>
            <a:endParaRPr lang="en-US" b="1" dirty="0"/>
          </a:p>
          <a:p>
            <a:r>
              <a:rPr lang="en-US" b="1" dirty="0"/>
              <a:t>Investment Assets:</a:t>
            </a:r>
          </a:p>
          <a:p>
            <a:endParaRPr lang="en-US" b="1" dirty="0"/>
          </a:p>
          <a:p>
            <a:pPr marL="171313" indent="-171313">
              <a:buFont typeface="Arial" panose="020B0604020202020204" pitchFamily="34" charset="0"/>
              <a:buChar char="•"/>
            </a:pPr>
            <a:r>
              <a:rPr lang="en-US" dirty="0"/>
              <a:t>Savings accounts</a:t>
            </a:r>
          </a:p>
          <a:p>
            <a:pPr marL="171313" indent="-171313">
              <a:buFont typeface="Arial" panose="020B0604020202020204" pitchFamily="34" charset="0"/>
              <a:buChar char="•"/>
            </a:pPr>
            <a:r>
              <a:rPr lang="en-US" dirty="0"/>
              <a:t>Certificates of Deposit</a:t>
            </a:r>
          </a:p>
          <a:p>
            <a:pPr marL="171313" indent="-171313">
              <a:buFont typeface="Arial" panose="020B0604020202020204" pitchFamily="34" charset="0"/>
              <a:buChar char="•"/>
            </a:pPr>
            <a:r>
              <a:rPr lang="en-US" dirty="0"/>
              <a:t>401(k), 403(b), SEP-IRA, SIMPLE, 457 Plans</a:t>
            </a:r>
          </a:p>
          <a:p>
            <a:pPr marL="171313" indent="-171313">
              <a:buFont typeface="Arial" panose="020B0604020202020204" pitchFamily="34" charset="0"/>
              <a:buChar char="•"/>
            </a:pPr>
            <a:r>
              <a:rPr lang="en-US" dirty="0"/>
              <a:t>IRAs (Traditional, Roth, Inherited)</a:t>
            </a:r>
          </a:p>
          <a:p>
            <a:pPr marL="171313" indent="-171313">
              <a:buFont typeface="Arial" panose="020B0604020202020204" pitchFamily="34" charset="0"/>
              <a:buChar char="•"/>
            </a:pPr>
            <a:r>
              <a:rPr lang="en-US" dirty="0"/>
              <a:t>Stocks and bonds</a:t>
            </a:r>
          </a:p>
          <a:p>
            <a:pPr marL="171313" indent="-171313">
              <a:buFont typeface="Arial" panose="020B0604020202020204" pitchFamily="34" charset="0"/>
              <a:buChar char="•"/>
            </a:pPr>
            <a:r>
              <a:rPr lang="en-US" dirty="0"/>
              <a:t>Mutual funds and exchange traded funds</a:t>
            </a:r>
          </a:p>
          <a:p>
            <a:pPr marL="171313" indent="-171313">
              <a:buFont typeface="Arial" panose="020B0604020202020204" pitchFamily="34" charset="0"/>
              <a:buChar char="•"/>
            </a:pPr>
            <a:r>
              <a:rPr lang="en-US" dirty="0"/>
              <a:t>Deferred annuities</a:t>
            </a:r>
          </a:p>
          <a:p>
            <a:pPr marL="171313" indent="-171313">
              <a:buFont typeface="Arial" panose="020B0604020202020204" pitchFamily="34" charset="0"/>
              <a:buChar char="•"/>
            </a:pPr>
            <a:r>
              <a:rPr lang="en-US" dirty="0"/>
              <a:t>Other</a:t>
            </a:r>
            <a:endParaRPr lang="en-US" b="1" dirty="0"/>
          </a:p>
          <a:p>
            <a:endParaRPr lang="en-US" b="1" dirty="0"/>
          </a:p>
          <a:p>
            <a:r>
              <a:rPr lang="en-US" dirty="0"/>
              <a:t>Total investment assets = $585,750</a:t>
            </a:r>
          </a:p>
        </p:txBody>
      </p:sp>
      <p:sp>
        <p:nvSpPr>
          <p:cNvPr id="4" name="Footer Placeholder 3">
            <a:extLst>
              <a:ext uri="{FF2B5EF4-FFF2-40B4-BE49-F238E27FC236}">
                <a16:creationId xmlns:a16="http://schemas.microsoft.com/office/drawing/2014/main" id="{8896F10F-19B5-4AAD-A372-D767D395E0C4}"/>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661287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annual expenses or income needed:	  $68,550</a:t>
            </a:r>
          </a:p>
          <a:p>
            <a:r>
              <a:rPr lang="en-US" u="sng" dirty="0"/>
              <a:t>- Income sources (annual total):		 ($45,120)       </a:t>
            </a:r>
          </a:p>
          <a:p>
            <a:r>
              <a:rPr lang="en-US" dirty="0"/>
              <a:t>= Annual income required from assets:	  $23,430</a:t>
            </a:r>
          </a:p>
          <a:p>
            <a:endParaRPr lang="en-US" dirty="0"/>
          </a:p>
          <a:p>
            <a:r>
              <a:rPr lang="en-US" dirty="0"/>
              <a:t>Annual income required from assets:		  $23,430</a:t>
            </a:r>
          </a:p>
          <a:p>
            <a:r>
              <a:rPr lang="en-US" u="sng" dirty="0"/>
              <a:t>÷ Total investment assets:			$585,750       </a:t>
            </a:r>
          </a:p>
          <a:p>
            <a:r>
              <a:rPr lang="en-US" dirty="0"/>
              <a:t>= Percentage annual withdrawal rate:	          4%</a:t>
            </a:r>
          </a:p>
          <a:p>
            <a:endParaRPr lang="en-US" dirty="0"/>
          </a:p>
          <a:p>
            <a:r>
              <a:rPr lang="en-US" dirty="0"/>
              <a:t>Mike and Sue need a withdrawal rate of 4% to meet their current annual retirement shortfall. Without calculating future inflation, investment returns and taxes, we can see that their annual income shortfall of $23,430 over 25 years totals $585,750, which is the total of all of their investment assets. In 25 years, our 65-year-old couple would be 90. One or both of them may still be living and have income needs.</a:t>
            </a:r>
          </a:p>
          <a:p>
            <a:endParaRPr lang="en-US" dirty="0"/>
          </a:p>
          <a:p>
            <a:r>
              <a:rPr lang="en-US" dirty="0"/>
              <a:t>If they are not comfortable with how long their money may last, they may need to:</a:t>
            </a:r>
            <a:br>
              <a:rPr lang="en-US" dirty="0"/>
            </a:br>
            <a:endParaRPr lang="en-US" dirty="0"/>
          </a:p>
          <a:p>
            <a:pPr marL="171313" indent="-171313">
              <a:buFont typeface="Arial" panose="020B0604020202020204" pitchFamily="34" charset="0"/>
              <a:buChar char="•"/>
            </a:pPr>
            <a:r>
              <a:rPr lang="en-US" dirty="0"/>
              <a:t>Reduce their elective (optional) expenses</a:t>
            </a:r>
          </a:p>
          <a:p>
            <a:pPr marL="171313" indent="-171313">
              <a:buFont typeface="Arial" panose="020B0604020202020204" pitchFamily="34" charset="0"/>
              <a:buChar char="•"/>
            </a:pPr>
            <a:r>
              <a:rPr lang="en-US" dirty="0"/>
              <a:t>Continue to work part-time in retirement</a:t>
            </a:r>
          </a:p>
          <a:p>
            <a:pPr marL="171313" indent="-171313">
              <a:buFont typeface="Arial" panose="020B0604020202020204" pitchFamily="34" charset="0"/>
              <a:buChar char="•"/>
            </a:pPr>
            <a:r>
              <a:rPr lang="en-US" dirty="0"/>
              <a:t>Invest somewhat aggressively</a:t>
            </a:r>
          </a:p>
          <a:p>
            <a:br>
              <a:rPr lang="en-US" dirty="0"/>
            </a:br>
            <a:r>
              <a:rPr lang="en-US" dirty="0"/>
              <a:t>Mike and Sue are not too far off, so minor adjustments should hopefully allow them to reach their retirement goals.</a:t>
            </a:r>
          </a:p>
        </p:txBody>
      </p:sp>
      <p:sp>
        <p:nvSpPr>
          <p:cNvPr id="4" name="Footer Placeholder 3">
            <a:extLst>
              <a:ext uri="{FF2B5EF4-FFF2-40B4-BE49-F238E27FC236}">
                <a16:creationId xmlns:a16="http://schemas.microsoft.com/office/drawing/2014/main" id="{5A5F54FB-8B40-4CD3-88A7-6783EF9B4803}"/>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715190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how many years your money may last. In this chart, annual withdrawals increase by 3% each year to estimate the effects of inflation.</a:t>
            </a:r>
          </a:p>
          <a:p>
            <a:endParaRPr lang="en-US" dirty="0"/>
          </a:p>
          <a:p>
            <a:r>
              <a:rPr lang="en-US" dirty="0"/>
              <a:t>Assumptions:</a:t>
            </a:r>
            <a:br>
              <a:rPr lang="en-US" dirty="0"/>
            </a:br>
            <a:endParaRPr lang="en-US" dirty="0"/>
          </a:p>
          <a:p>
            <a:pPr marL="171313" indent="-171313">
              <a:buFont typeface="Arial" panose="020B0604020202020204" pitchFamily="34" charset="0"/>
              <a:buChar char="•"/>
            </a:pPr>
            <a:r>
              <a:rPr lang="en-US" dirty="0"/>
              <a:t>Withdrawals are taken at the beginning of each year</a:t>
            </a:r>
          </a:p>
          <a:p>
            <a:pPr marL="171313" indent="-171313">
              <a:buFont typeface="Arial" panose="020B0604020202020204" pitchFamily="34" charset="0"/>
              <a:buChar char="•"/>
            </a:pPr>
            <a:r>
              <a:rPr lang="en-US" dirty="0"/>
              <a:t>After the first year, annual withdrawals increase by 3% each year to compensate for future inflation</a:t>
            </a:r>
          </a:p>
          <a:p>
            <a:pPr marL="171313" indent="-171313">
              <a:buFont typeface="Arial" panose="020B0604020202020204" pitchFamily="34" charset="0"/>
              <a:buChar char="•"/>
            </a:pPr>
            <a:r>
              <a:rPr lang="en-US" dirty="0"/>
              <a:t>Results do not include any fees or expenses that would be incurred with an actual investment</a:t>
            </a:r>
          </a:p>
          <a:p>
            <a:pPr marL="171313" indent="-171313">
              <a:buFont typeface="Arial" panose="020B0604020202020204" pitchFamily="34" charset="0"/>
              <a:buChar char="•"/>
            </a:pPr>
            <a:r>
              <a:rPr lang="en-US" dirty="0"/>
              <a:t>Hypothetical investment results do not represent any specific product and are for illustrative purposes only</a:t>
            </a:r>
          </a:p>
        </p:txBody>
      </p:sp>
      <p:sp>
        <p:nvSpPr>
          <p:cNvPr id="4" name="Footer Placeholder 3">
            <a:extLst>
              <a:ext uri="{FF2B5EF4-FFF2-40B4-BE49-F238E27FC236}">
                <a16:creationId xmlns:a16="http://schemas.microsoft.com/office/drawing/2014/main" id="{D248279D-03CF-49AB-AA58-CC20AA2832CC}"/>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339241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may not know how long our lives will last, we often have more control over how much we spend in a given year. This chart is a good example of what it might take to live off your investments for 10, 20, even 30 years.</a:t>
            </a:r>
          </a:p>
          <a:p>
            <a:endParaRPr lang="en-US" dirty="0"/>
          </a:p>
          <a:p>
            <a:r>
              <a:rPr lang="en-US" dirty="0"/>
              <a:t>Please note that this chart comes with a few assumptions, including the following:</a:t>
            </a:r>
            <a:br>
              <a:rPr lang="en-US" dirty="0"/>
            </a:br>
            <a:endParaRPr lang="en-US" dirty="0"/>
          </a:p>
          <a:p>
            <a:pPr marL="171313" indent="-171313">
              <a:buFont typeface="Arial" panose="020B0604020202020204" pitchFamily="34" charset="0"/>
              <a:buChar char="•"/>
            </a:pPr>
            <a:r>
              <a:rPr lang="en-US" dirty="0"/>
              <a:t>6% average annual yield on balance (hypothetical and does not represent any specific investment or strategy)</a:t>
            </a:r>
          </a:p>
          <a:p>
            <a:pPr marL="171313" indent="-171313">
              <a:buFont typeface="Arial" panose="020B0604020202020204" pitchFamily="34" charset="0"/>
              <a:buChar char="•"/>
            </a:pPr>
            <a:r>
              <a:rPr lang="en-US" dirty="0"/>
              <a:t>3% annual inflation rate</a:t>
            </a:r>
          </a:p>
          <a:p>
            <a:pPr marL="171313" indent="-171313">
              <a:buFont typeface="Arial" panose="020B0604020202020204" pitchFamily="34" charset="0"/>
              <a:buChar char="•"/>
            </a:pPr>
            <a:r>
              <a:rPr lang="en-US" dirty="0"/>
              <a:t>All savings are fully invested</a:t>
            </a:r>
          </a:p>
          <a:p>
            <a:pPr marL="171313" indent="-171313">
              <a:buFont typeface="Arial" panose="020B0604020202020204" pitchFamily="34" charset="0"/>
              <a:buChar char="•"/>
            </a:pPr>
            <a:r>
              <a:rPr lang="en-US" dirty="0"/>
              <a:t>The principal is $0 at the end of the stated term</a:t>
            </a:r>
          </a:p>
        </p:txBody>
      </p:sp>
      <p:sp>
        <p:nvSpPr>
          <p:cNvPr id="4" name="Footer Placeholder 3">
            <a:extLst>
              <a:ext uri="{FF2B5EF4-FFF2-40B4-BE49-F238E27FC236}">
                <a16:creationId xmlns:a16="http://schemas.microsoft.com/office/drawing/2014/main" id="{B032C712-3A51-4D57-8B31-E5501EBA0BD0}"/>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363712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D9840A52-9A36-4F99-B6C3-C5880746D6E8}"/>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57538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seniors rely on systematic withdrawals from accounts that are subject to market fluctuations, it can make a significant difference when they experience a down market.</a:t>
            </a:r>
          </a:p>
          <a:p>
            <a:br>
              <a:rPr lang="en-US" dirty="0"/>
            </a:br>
            <a:r>
              <a:rPr lang="en-US" dirty="0"/>
              <a:t>In the following example, we’ll take a look at the purposefully oversimplified difference between a hypothetical market decline late into retirement compared to a hypothetical decline early in retirement.</a:t>
            </a:r>
          </a:p>
          <a:p>
            <a:endParaRPr lang="en-US" dirty="0"/>
          </a:p>
          <a:p>
            <a:r>
              <a:rPr lang="en-US" dirty="0"/>
              <a:t>Let’s begin with the following assumptions:</a:t>
            </a:r>
          </a:p>
          <a:p>
            <a:endParaRPr lang="en-US" dirty="0"/>
          </a:p>
          <a:p>
            <a:pPr marL="171313" indent="-171313">
              <a:buFont typeface="Arial" panose="020B0604020202020204" pitchFamily="34" charset="0"/>
              <a:buChar char="•"/>
            </a:pPr>
            <a:r>
              <a:rPr lang="en-US" dirty="0"/>
              <a:t>$1,000,000 nest egg</a:t>
            </a:r>
          </a:p>
          <a:p>
            <a:pPr marL="171313" indent="-171313">
              <a:buFont typeface="Arial" panose="020B0604020202020204" pitchFamily="34" charset="0"/>
              <a:buChar char="•"/>
            </a:pPr>
            <a:r>
              <a:rPr lang="en-US" dirty="0"/>
              <a:t>$50,000 annual withdrawal (5%) over 30 years</a:t>
            </a:r>
          </a:p>
          <a:p>
            <a:pPr marL="171313" indent="-171313">
              <a:buFont typeface="Arial" panose="020B0604020202020204" pitchFamily="34" charset="0"/>
              <a:buChar char="•"/>
            </a:pPr>
            <a:r>
              <a:rPr lang="en-US" dirty="0"/>
              <a:t>3% annual adjustment for inflation</a:t>
            </a:r>
          </a:p>
        </p:txBody>
      </p:sp>
      <p:sp>
        <p:nvSpPr>
          <p:cNvPr id="4" name="Footer Placeholder 3">
            <a:extLst>
              <a:ext uri="{FF2B5EF4-FFF2-40B4-BE49-F238E27FC236}">
                <a16:creationId xmlns:a16="http://schemas.microsoft.com/office/drawing/2014/main" id="{6CD496CD-D691-4D1B-A510-22056B17E6B0}"/>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665462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Scenario 1: Market decline late in retirement</a:t>
            </a:r>
          </a:p>
          <a:p>
            <a:endParaRPr lang="en-US" i="1" dirty="0"/>
          </a:p>
          <a:p>
            <a:pPr marL="171313" indent="-171313">
              <a:buFont typeface="Arial" panose="020B0604020202020204" pitchFamily="34" charset="0"/>
              <a:buChar char="•"/>
            </a:pPr>
            <a:r>
              <a:rPr lang="en-US" dirty="0"/>
              <a:t>Years 1-27: 7.5% annual return	</a:t>
            </a:r>
          </a:p>
          <a:p>
            <a:pPr marL="171313" marR="0" lvl="0" indent="-17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Year 28: 10% market decline</a:t>
            </a:r>
          </a:p>
          <a:p>
            <a:pPr marL="171313" indent="-171313">
              <a:buFont typeface="Arial" panose="020B0604020202020204" pitchFamily="34" charset="0"/>
              <a:buChar char="•"/>
            </a:pPr>
            <a:r>
              <a:rPr lang="en-US" dirty="0"/>
              <a:t>Year 29: 5% market decline</a:t>
            </a:r>
          </a:p>
          <a:p>
            <a:pPr marL="171313" indent="-171313">
              <a:buFont typeface="Arial" panose="020B0604020202020204" pitchFamily="34" charset="0"/>
              <a:buChar char="•"/>
            </a:pPr>
            <a:r>
              <a:rPr lang="en-US" dirty="0"/>
              <a:t>Year 30: 0% market change</a:t>
            </a:r>
          </a:p>
          <a:p>
            <a:pPr marL="171313" indent="-171313">
              <a:buFont typeface="Arial" panose="020B0604020202020204" pitchFamily="34" charset="0"/>
              <a:buChar char="•"/>
            </a:pPr>
            <a:r>
              <a:rPr lang="en-US" dirty="0"/>
              <a:t>$50,000 annual withdrawal, adjusted yearly for 3% inflation	</a:t>
            </a:r>
          </a:p>
          <a:p>
            <a:pPr marL="171313" indent="-171313">
              <a:buFont typeface="Arial" panose="020B0604020202020204" pitchFamily="34" charset="0"/>
              <a:buChar char="•"/>
            </a:pPr>
            <a:endParaRPr lang="en-US" dirty="0"/>
          </a:p>
          <a:p>
            <a:r>
              <a:rPr lang="en-US" dirty="0"/>
              <a:t>As you can see from this hypothetical example, there is still nearly $800,000 left in the account despite withdrawals and market decline in the final three years. The account was allowed to grow as the annual withdrawal was smaller than the rate of growth. </a:t>
            </a:r>
          </a:p>
          <a:p>
            <a:endParaRPr lang="en-US" dirty="0"/>
          </a:p>
          <a:p>
            <a:r>
              <a:rPr lang="en-US" i="1" dirty="0"/>
              <a:t>Return is annualized percentage. Inflation compounded annually. Withdrawals taken at the beginning of the year. Sales charges/taxes not considered. Hypothetical illustration, not typical of actual returns or representative of any specific investment.</a:t>
            </a:r>
          </a:p>
        </p:txBody>
      </p:sp>
      <p:sp>
        <p:nvSpPr>
          <p:cNvPr id="4" name="Footer Placeholder 3">
            <a:extLst>
              <a:ext uri="{FF2B5EF4-FFF2-40B4-BE49-F238E27FC236}">
                <a16:creationId xmlns:a16="http://schemas.microsoft.com/office/drawing/2014/main" id="{7A9C326A-566F-4337-A3FB-C6F3A653FD06}"/>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330229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Scenario 2: Market decline in early retirement</a:t>
            </a:r>
          </a:p>
          <a:p>
            <a:pPr marL="171313" indent="-171313">
              <a:buFont typeface="Arial" panose="020B0604020202020204" pitchFamily="34" charset="0"/>
              <a:buChar char="•"/>
            </a:pPr>
            <a:r>
              <a:rPr lang="en-US" dirty="0"/>
              <a:t>Year 1: 10% market decline</a:t>
            </a:r>
          </a:p>
          <a:p>
            <a:pPr marL="171313" indent="-171313">
              <a:buFont typeface="Arial" panose="020B0604020202020204" pitchFamily="34" charset="0"/>
              <a:buChar char="•"/>
            </a:pPr>
            <a:r>
              <a:rPr lang="en-US" dirty="0"/>
              <a:t>Year 2: 5% market decline</a:t>
            </a:r>
          </a:p>
          <a:p>
            <a:pPr marL="171313" marR="0" lvl="0" indent="-17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Year 3: 0% market change</a:t>
            </a:r>
          </a:p>
          <a:p>
            <a:pPr marL="171313" marR="0" lvl="0" indent="-17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Year 4-30: 7.5% annual return</a:t>
            </a:r>
          </a:p>
          <a:p>
            <a:pPr marL="171313" marR="0" lvl="0" indent="-17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$50,000 annual withdrawal, adjusted yearly for 3% inflation</a:t>
            </a:r>
          </a:p>
          <a:p>
            <a:endParaRPr lang="en-US" dirty="0"/>
          </a:p>
          <a:p>
            <a:r>
              <a:rPr lang="en-US" dirty="0"/>
              <a:t>The same decline early in the withdrawal period has a significant effect. The initial decline resulted in a situation where the annual withdrawals were larger than the rate of growth, meaning the balance declined each subsequent year and in this example was completely depleted after 21 years. </a:t>
            </a:r>
          </a:p>
          <a:p>
            <a:endParaRPr lang="en-US" dirty="0"/>
          </a:p>
          <a:p>
            <a:r>
              <a:rPr lang="en-US" i="1" dirty="0"/>
              <a:t>Return is annualized percentage. Inflation compounded annually. Withdrawals taken at the beginning of the year. Sales charges/taxes not considered. Hypothetical illustration, not typical of actual returns or representative of any specific investment.</a:t>
            </a:r>
          </a:p>
        </p:txBody>
      </p:sp>
      <p:sp>
        <p:nvSpPr>
          <p:cNvPr id="4" name="Footer Placeholder 3">
            <a:extLst>
              <a:ext uri="{FF2B5EF4-FFF2-40B4-BE49-F238E27FC236}">
                <a16:creationId xmlns:a16="http://schemas.microsoft.com/office/drawing/2014/main" id="{7A9C326A-566F-4337-A3FB-C6F3A653FD06}"/>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33022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your parents retire? Like most in their generation, they may have worked for many years at the same company, retired around age 65 and received their income between their pension and Social Security. Retirement was a generally simple concept for them.</a:t>
            </a:r>
          </a:p>
          <a:p>
            <a:endParaRPr lang="en-US" dirty="0"/>
          </a:p>
          <a:p>
            <a:r>
              <a:rPr lang="en-US" dirty="0"/>
              <a:t>Your experience so far may have been very different. Our changing society has given us retirement options your parents likely had never dreamed of, and with those opportunities a nearly overwhelming number of decisions and added responsibilities.</a:t>
            </a:r>
          </a:p>
          <a:p>
            <a:endParaRPr lang="en-US" dirty="0"/>
          </a:p>
          <a:p>
            <a:r>
              <a:rPr lang="en-US" dirty="0"/>
              <a:t>Many retirees can expect their good health to last longer than that of their parents. Combined with increasing lifespans and (in some cases) earlier retirement, today’s seniors may spend more than a quarter of their lives in retirement. As a result, many have become increasingly concerned about outliving their money.</a:t>
            </a:r>
          </a:p>
          <a:p>
            <a:endParaRPr lang="en-US" dirty="0"/>
          </a:p>
          <a:p>
            <a:r>
              <a:rPr lang="en-US" dirty="0"/>
              <a:t>What’s your unique vision of an ideal retirement? What would make this chapter of life as secure, fulfilling and purposeful as possible? Take a moment to think about what this means to you as we begin the process of exploring ways to financially rejuvenate your retirement.</a:t>
            </a:r>
          </a:p>
        </p:txBody>
      </p:sp>
      <p:sp>
        <p:nvSpPr>
          <p:cNvPr id="4" name="Footer Placeholder 3">
            <a:extLst>
              <a:ext uri="{FF2B5EF4-FFF2-40B4-BE49-F238E27FC236}">
                <a16:creationId xmlns:a16="http://schemas.microsoft.com/office/drawing/2014/main" id="{7B0EB0A0-0726-4DB4-8E6A-2E507878BAB8}"/>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910939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how income taxes and inflation can impact investment returns and purchasing power. </a:t>
            </a:r>
          </a:p>
          <a:p>
            <a:endParaRPr lang="en-US" dirty="0"/>
          </a:p>
          <a:p>
            <a:r>
              <a:rPr lang="en-US" dirty="0"/>
              <a:t>Let’s assume that a retiree has $100,000 earning 5%, or $5,000 per year. Assuming they will owe ordinary income tax on that $5,000 and assuming a 24% federal income tax bracket, it will reduce their earnings by $1,200 to $3,800. There is also inflation to consider. If inflation is 3% on average, they will lose $3,114 in purchasing power. If you subtract income taxes and inflation, instead of earning $5,000, they end up gaining only $686 in purchasing power. If the return were lower or inflation higher, they could actually lose purchasing power. </a:t>
            </a:r>
          </a:p>
          <a:p>
            <a:endParaRPr lang="en-US" dirty="0"/>
          </a:p>
          <a:p>
            <a:endParaRPr lang="en-US" dirty="0"/>
          </a:p>
        </p:txBody>
      </p:sp>
      <p:sp>
        <p:nvSpPr>
          <p:cNvPr id="4" name="Footer Placeholder 3">
            <a:extLst>
              <a:ext uri="{FF2B5EF4-FFF2-40B4-BE49-F238E27FC236}">
                <a16:creationId xmlns:a16="http://schemas.microsoft.com/office/drawing/2014/main" id="{006B0C8C-C450-4FED-AED3-E7414AAC88DE}"/>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32075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what interest rates are needed to break even (in terms of purchasing power) depends upon the inflation rate and your federal tax bracket. </a:t>
            </a:r>
          </a:p>
          <a:p>
            <a:endParaRPr lang="en-US" dirty="0"/>
          </a:p>
          <a:p>
            <a:r>
              <a:rPr lang="en-US" dirty="0"/>
              <a:t>Inflation rate divided by (1 minus federal tax rate) equals the interest rate needed to maintain purchasing power. </a:t>
            </a:r>
          </a:p>
          <a:p>
            <a:endParaRPr lang="en-US" dirty="0"/>
          </a:p>
          <a:p>
            <a:r>
              <a:rPr lang="en-US" dirty="0"/>
              <a:t>For example, at a 3% inflation rate, someone in the 24% tax bracket would have to earn 3.95% on a taxable investment to maintain purchasing power. </a:t>
            </a:r>
          </a:p>
        </p:txBody>
      </p:sp>
      <p:sp>
        <p:nvSpPr>
          <p:cNvPr id="4" name="Footer Placeholder 3">
            <a:extLst>
              <a:ext uri="{FF2B5EF4-FFF2-40B4-BE49-F238E27FC236}">
                <a16:creationId xmlns:a16="http://schemas.microsoft.com/office/drawing/2014/main" id="{F69577BF-C9B4-4557-9C75-51D4FAF8DE0A}"/>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746128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506AD9B8-5663-4857-82C8-E67AFC5D4B82}"/>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786859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AE00483-B0E4-451B-A114-0ACAB119E0CE}"/>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693030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time, inflation erodes the purchasing power of your dollars. Historical statistics show that inflation can be volatile and unpredictable. A low inflation rate today doesn’t guarantee a low or even moderate inflation rate over the next 20 - 30 years.</a:t>
            </a:r>
          </a:p>
        </p:txBody>
      </p:sp>
      <p:sp>
        <p:nvSpPr>
          <p:cNvPr id="4" name="Footer Placeholder 3">
            <a:extLst>
              <a:ext uri="{FF2B5EF4-FFF2-40B4-BE49-F238E27FC236}">
                <a16:creationId xmlns:a16="http://schemas.microsoft.com/office/drawing/2014/main" id="{5181605E-B09F-41DD-8BC4-2DB9FAC7BF08}"/>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344865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any rate, inflation is compounding. This is an important planning consideration, especially for anyone retiring on a fixed income. The following table shows how much money would be required to equal one dollar of today’s purchasing power under a number of hypothetical annual inflation scenarios.</a:t>
            </a:r>
          </a:p>
        </p:txBody>
      </p:sp>
      <p:sp>
        <p:nvSpPr>
          <p:cNvPr id="4" name="Footer Placeholder 3">
            <a:extLst>
              <a:ext uri="{FF2B5EF4-FFF2-40B4-BE49-F238E27FC236}">
                <a16:creationId xmlns:a16="http://schemas.microsoft.com/office/drawing/2014/main" id="{1B051AA2-2BC7-4E5E-8DBE-E17131D920CE}"/>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1063630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hypothetical 3% annual inflation rate, approximately how much income would be required to create the equivalent of $5,000 in today’s dollars?</a:t>
            </a:r>
          </a:p>
        </p:txBody>
      </p:sp>
      <p:sp>
        <p:nvSpPr>
          <p:cNvPr id="4" name="Footer Placeholder 3">
            <a:extLst>
              <a:ext uri="{FF2B5EF4-FFF2-40B4-BE49-F238E27FC236}">
                <a16:creationId xmlns:a16="http://schemas.microsoft.com/office/drawing/2014/main" id="{E052BC8B-844E-497D-965A-D44C96F8A8F6}"/>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922037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hypothetical 3% annual inflation rate, what might be the approximate future purchasing power of $5,000?</a:t>
            </a:r>
          </a:p>
        </p:txBody>
      </p:sp>
      <p:sp>
        <p:nvSpPr>
          <p:cNvPr id="4" name="Footer Placeholder 3">
            <a:extLst>
              <a:ext uri="{FF2B5EF4-FFF2-40B4-BE49-F238E27FC236}">
                <a16:creationId xmlns:a16="http://schemas.microsoft.com/office/drawing/2014/main" id="{B71C1615-1B8D-4A38-82AC-BA97B3DAEA88}"/>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34665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55F9B281-579F-4646-AD9C-52E311A7C235}"/>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29068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1: Retirement Income Concerns</a:t>
            </a:r>
            <a:br>
              <a:rPr lang="en-US" b="1" dirty="0"/>
            </a:br>
            <a:endParaRPr lang="en-US" b="1" dirty="0"/>
          </a:p>
          <a:p>
            <a:r>
              <a:rPr lang="en-US" dirty="0"/>
              <a:t>Many retirees can expect their good health to last longer than that of their parents. Combined with increasing lifespans and (in some cases) earlier retirement, today’s seniors may spend more than a quarter of their lives in retirement. As a result, many have become increasingly concerned about outliving their money.</a:t>
            </a:r>
          </a:p>
          <a:p>
            <a:endParaRPr lang="en-US" dirty="0"/>
          </a:p>
          <a:p>
            <a:r>
              <a:rPr lang="en-US" dirty="0"/>
              <a:t>What’s your unique vision of an ideal retirement? What would make this chapter of life as secure, fulfilling and purposeful as possible? Take a moment to think about what this means to you as we begin the process of exploring ways to financially rejuvenate your retirement.</a:t>
            </a:r>
          </a:p>
          <a:p>
            <a:endParaRPr lang="en-US" dirty="0"/>
          </a:p>
        </p:txBody>
      </p:sp>
      <p:sp>
        <p:nvSpPr>
          <p:cNvPr id="4" name="Footer Placeholder 3">
            <a:extLst>
              <a:ext uri="{FF2B5EF4-FFF2-40B4-BE49-F238E27FC236}">
                <a16:creationId xmlns:a16="http://schemas.microsoft.com/office/drawing/2014/main" id="{AAB600D4-DF9C-40B1-A892-6725AA70787F}"/>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23703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2: How Long Will My Money Last?</a:t>
            </a:r>
            <a:br>
              <a:rPr lang="en-US" b="1" dirty="0"/>
            </a:br>
            <a:endParaRPr lang="en-US" b="1" dirty="0"/>
          </a:p>
          <a:p>
            <a:r>
              <a:rPr lang="en-US" dirty="0"/>
              <a:t>What are your retirement income goals, and what will it take to meet them? This section will include information on how to:</a:t>
            </a:r>
          </a:p>
          <a:p>
            <a:endParaRPr lang="en-US" dirty="0"/>
          </a:p>
          <a:p>
            <a:pPr marL="293805" indent="-293805">
              <a:buFont typeface="Arial" panose="020B0604020202020204" pitchFamily="34" charset="0"/>
              <a:buChar char="•"/>
            </a:pPr>
            <a:r>
              <a:rPr lang="en-US" dirty="0"/>
              <a:t>Estimate your annual retirement withdrawal expenses</a:t>
            </a:r>
          </a:p>
          <a:p>
            <a:pPr marL="293805" indent="-293805">
              <a:buFont typeface="Arial" panose="020B0604020202020204" pitchFamily="34" charset="0"/>
              <a:buChar char="•"/>
            </a:pPr>
            <a:r>
              <a:rPr lang="en-US" dirty="0"/>
              <a:t>Estimate the income you will receive from sources such as Social Security, your pension, investments and other sources</a:t>
            </a:r>
          </a:p>
          <a:p>
            <a:pPr marL="293805" indent="-293805">
              <a:buFont typeface="Arial" panose="020B0604020202020204" pitchFamily="34" charset="0"/>
              <a:buChar char="•"/>
            </a:pPr>
            <a:r>
              <a:rPr lang="en-US" dirty="0"/>
              <a:t>Determine your estimated annual withdrawals</a:t>
            </a:r>
          </a:p>
          <a:p>
            <a:pPr marL="293805" indent="-293805">
              <a:buFont typeface="Arial" panose="020B0604020202020204" pitchFamily="34" charset="0"/>
              <a:buChar char="•"/>
            </a:pPr>
            <a:r>
              <a:rPr lang="en-US" dirty="0"/>
              <a:t>Understand inflation and its effects on your assets</a:t>
            </a:r>
          </a:p>
          <a:p>
            <a:pPr marL="293805" indent="-293805">
              <a:buFont typeface="Arial" panose="020B0604020202020204" pitchFamily="34" charset="0"/>
              <a:buChar char="•"/>
            </a:pPr>
            <a:r>
              <a:rPr lang="en-US" dirty="0"/>
              <a:t>Understand market timing and the effects of investing into a declining market </a:t>
            </a:r>
          </a:p>
          <a:p>
            <a:endParaRPr lang="en-US" dirty="0"/>
          </a:p>
        </p:txBody>
      </p:sp>
      <p:sp>
        <p:nvSpPr>
          <p:cNvPr id="4" name="Footer Placeholder 3">
            <a:extLst>
              <a:ext uri="{FF2B5EF4-FFF2-40B4-BE49-F238E27FC236}">
                <a16:creationId xmlns:a16="http://schemas.microsoft.com/office/drawing/2014/main" id="{34DDB0F9-4D71-44F0-9EA2-B8E80F15AE7F}"/>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65683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3: Investments</a:t>
            </a:r>
          </a:p>
          <a:p>
            <a:endParaRPr lang="en-US" dirty="0"/>
          </a:p>
          <a:p>
            <a:r>
              <a:rPr lang="en-US" dirty="0"/>
              <a:t>Investment selections should be determined by analyzing your goals and objectives as well as your personal financial situation. This section will help you to review and evaluate how you feel about money, what your risk tolerance may be, and to understand how important it is to align your investment behavior with your attitudes, risk tolerance and goals. </a:t>
            </a:r>
          </a:p>
          <a:p>
            <a:endParaRPr lang="en-US" dirty="0"/>
          </a:p>
        </p:txBody>
      </p:sp>
      <p:sp>
        <p:nvSpPr>
          <p:cNvPr id="4" name="Footer Placeholder 3">
            <a:extLst>
              <a:ext uri="{FF2B5EF4-FFF2-40B4-BE49-F238E27FC236}">
                <a16:creationId xmlns:a16="http://schemas.microsoft.com/office/drawing/2014/main" id="{DA3B6B27-E4FD-480B-986E-3A848E96D582}"/>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2828204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4: Retirement Income Sources</a:t>
            </a:r>
          </a:p>
          <a:p>
            <a:endParaRPr lang="en-US" dirty="0"/>
          </a:p>
          <a:p>
            <a:r>
              <a:rPr lang="en-US" dirty="0"/>
              <a:t>This section will discuss some of the issues most important to retirement income, including:</a:t>
            </a:r>
          </a:p>
          <a:p>
            <a:endParaRPr lang="en-US" dirty="0"/>
          </a:p>
          <a:p>
            <a:pPr marL="176283" indent="-176283">
              <a:buFont typeface="Arial" panose="020B0604020202020204" pitchFamily="34" charset="0"/>
              <a:buChar char="•"/>
            </a:pPr>
            <a:r>
              <a:rPr lang="en-US" dirty="0"/>
              <a:t>Social Security claiming strategies, earnings penalty and taxation</a:t>
            </a:r>
          </a:p>
          <a:p>
            <a:pPr marL="176283" indent="-176283">
              <a:buFont typeface="Arial" panose="020B0604020202020204" pitchFamily="34" charset="0"/>
              <a:buChar char="•"/>
            </a:pPr>
            <a:r>
              <a:rPr lang="en-US" dirty="0"/>
              <a:t>IRAs, Roth IRAs and required minimum distributions</a:t>
            </a:r>
          </a:p>
          <a:p>
            <a:pPr marL="176283" indent="-176283">
              <a:buFont typeface="Arial" panose="020B0604020202020204" pitchFamily="34" charset="0"/>
              <a:buChar char="•"/>
            </a:pPr>
            <a:r>
              <a:rPr lang="en-US" dirty="0"/>
              <a:t>Tax efficiency and withdrawal order</a:t>
            </a:r>
          </a:p>
          <a:p>
            <a:pPr marL="176283" indent="-176283">
              <a:buFont typeface="Arial" panose="020B0604020202020204" pitchFamily="34" charset="0"/>
              <a:buChar char="•"/>
            </a:pPr>
            <a:r>
              <a:rPr lang="en-US" dirty="0"/>
              <a:t>IRA to Roth IRA conversions</a:t>
            </a:r>
          </a:p>
          <a:p>
            <a:pPr marL="176283" indent="-176283">
              <a:buFont typeface="Arial" panose="020B0604020202020204" pitchFamily="34" charset="0"/>
              <a:buChar char="•"/>
            </a:pPr>
            <a:r>
              <a:rPr lang="en-US" dirty="0"/>
              <a:t>Employer-Sponsored Retirement Accounts (including 401(k), 403(b) and 457 plans)</a:t>
            </a:r>
          </a:p>
          <a:p>
            <a:pPr marL="176283" indent="-176283">
              <a:buFont typeface="Arial" panose="020B0604020202020204" pitchFamily="34" charset="0"/>
              <a:buChar char="•"/>
            </a:pPr>
            <a:r>
              <a:rPr lang="en-US" dirty="0"/>
              <a:t>401(k) rollover considerations</a:t>
            </a:r>
          </a:p>
          <a:p>
            <a:pPr marL="176283" indent="-176283">
              <a:buFont typeface="Arial" panose="020B0604020202020204" pitchFamily="34" charset="0"/>
              <a:buChar char="•"/>
            </a:pPr>
            <a:r>
              <a:rPr lang="en-US" dirty="0"/>
              <a:t>Pension decisions</a:t>
            </a:r>
          </a:p>
          <a:p>
            <a:pPr marL="176283" indent="-176283">
              <a:buFont typeface="Arial" panose="020B0604020202020204" pitchFamily="34" charset="0"/>
              <a:buChar char="•"/>
            </a:pPr>
            <a:r>
              <a:rPr lang="en-US" dirty="0"/>
              <a:t>Life insurance comparison</a:t>
            </a:r>
          </a:p>
          <a:p>
            <a:pPr marL="176283" indent="-176283">
              <a:buFont typeface="Arial" panose="020B0604020202020204" pitchFamily="34" charset="0"/>
              <a:buChar char="•"/>
            </a:pPr>
            <a:r>
              <a:rPr lang="en-US" dirty="0"/>
              <a:t>Annuity withdrawal choices</a:t>
            </a:r>
          </a:p>
        </p:txBody>
      </p:sp>
      <p:sp>
        <p:nvSpPr>
          <p:cNvPr id="4" name="Footer Placeholder 3">
            <a:extLst>
              <a:ext uri="{FF2B5EF4-FFF2-40B4-BE49-F238E27FC236}">
                <a16:creationId xmlns:a16="http://schemas.microsoft.com/office/drawing/2014/main" id="{8E9902B0-5074-4FE1-A91A-E1B12A914CAA}"/>
              </a:ext>
            </a:extLst>
          </p:cNvPr>
          <p:cNvSpPr>
            <a:spLocks noGrp="1"/>
          </p:cNvSpPr>
          <p:nvPr>
            <p:ph type="ftr" sz="quarter" idx="4"/>
          </p:nvPr>
        </p:nvSpPr>
        <p:spPr/>
        <p:txBody>
          <a:bodyPr/>
          <a:lstStyle/>
          <a:p>
            <a:r>
              <a:rPr lang="en-US" dirty="0"/>
              <a:t>© 2010 - 2023 Financial Educators Network®</a:t>
            </a:r>
          </a:p>
        </p:txBody>
      </p:sp>
    </p:spTree>
    <p:extLst>
      <p:ext uri="{BB962C8B-B14F-4D97-AF65-F5344CB8AC3E}">
        <p14:creationId xmlns:p14="http://schemas.microsoft.com/office/powerpoint/2010/main" val="343010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3048"/>
            <a:ext cx="9144000" cy="6851904"/>
          </a:xfrm>
          <a:prstGeom prst="rect">
            <a:avLst/>
          </a:prstGeom>
        </p:spPr>
      </p:pic>
      <p:sp>
        <p:nvSpPr>
          <p:cNvPr id="7" name="Footer Placeholder 4"/>
          <p:cNvSpPr>
            <a:spLocks noGrp="1"/>
          </p:cNvSpPr>
          <p:nvPr>
            <p:ph type="ftr" sz="quarter" idx="3"/>
          </p:nvPr>
        </p:nvSpPr>
        <p:spPr>
          <a:xfrm>
            <a:off x="457199" y="6356350"/>
            <a:ext cx="3437467" cy="365125"/>
          </a:xfrm>
          <a:prstGeom prst="rect">
            <a:avLst/>
          </a:prstGeom>
        </p:spPr>
        <p:txBody>
          <a:bodyPr vert="horz" lIns="91440" tIns="45720" rIns="91440" bIns="45720" rtlCol="0" anchor="ctr"/>
          <a:lstStyle>
            <a:lvl1pPr algn="l">
              <a:defRPr sz="1000" b="0" i="0">
                <a:solidFill>
                  <a:schemeClr val="bg1"/>
                </a:solidFill>
              </a:defRPr>
            </a:lvl1pPr>
          </a:lstStyle>
          <a:p>
            <a:pPr>
              <a:defRPr/>
            </a:pPr>
            <a:r>
              <a:rPr lang="en-US" dirty="0"/>
              <a:t>Copyright © 2010 - 2023 Financial Educators Network®</a:t>
            </a:r>
          </a:p>
        </p:txBody>
      </p:sp>
      <p:sp>
        <p:nvSpPr>
          <p:cNvPr id="4" name="Subtitle 2">
            <a:extLst>
              <a:ext uri="{FF2B5EF4-FFF2-40B4-BE49-F238E27FC236}">
                <a16:creationId xmlns:a16="http://schemas.microsoft.com/office/drawing/2014/main" id="{39115FC3-225E-1045-8954-501FE86518F8}"/>
              </a:ext>
            </a:extLst>
          </p:cNvPr>
          <p:cNvSpPr txBox="1"/>
          <p:nvPr userDrawn="1"/>
        </p:nvSpPr>
        <p:spPr>
          <a:xfrm>
            <a:off x="6724150" y="2788989"/>
            <a:ext cx="2124711" cy="3694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spcBef>
                <a:spcPts val="300"/>
              </a:spcBef>
              <a:defRPr sz="1400">
                <a:solidFill>
                  <a:srgbClr val="FFFFFF"/>
                </a:solidFill>
                <a:latin typeface="+mn-lt"/>
                <a:ea typeface="+mn-ea"/>
                <a:cs typeface="+mn-cs"/>
                <a:sym typeface="Helvetica"/>
              </a:defRPr>
            </a:lvl1pPr>
          </a:lstStyle>
          <a:p>
            <a:r>
              <a:rPr dirty="0"/>
              <a:t>SESSION </a:t>
            </a:r>
            <a:r>
              <a:rPr lang="en-US" dirty="0"/>
              <a:t>1</a:t>
            </a:r>
            <a:endParaRPr dirty="0"/>
          </a:p>
        </p:txBody>
      </p:sp>
      <p:sp>
        <p:nvSpPr>
          <p:cNvPr id="5" name="Subtitle 2">
            <a:extLst>
              <a:ext uri="{FF2B5EF4-FFF2-40B4-BE49-F238E27FC236}">
                <a16:creationId xmlns:a16="http://schemas.microsoft.com/office/drawing/2014/main" id="{6797AD38-33CB-0F4A-A186-AEDF36CF6F34}"/>
              </a:ext>
            </a:extLst>
          </p:cNvPr>
          <p:cNvSpPr txBox="1"/>
          <p:nvPr userDrawn="1"/>
        </p:nvSpPr>
        <p:spPr>
          <a:xfrm>
            <a:off x="6724150" y="3244273"/>
            <a:ext cx="2124711" cy="3694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spcBef>
                <a:spcPts val="300"/>
              </a:spcBef>
              <a:defRPr sz="1000">
                <a:solidFill>
                  <a:srgbClr val="FFFFFF"/>
                </a:solidFill>
                <a:latin typeface="+mn-lt"/>
                <a:ea typeface="+mn-ea"/>
                <a:cs typeface="+mn-cs"/>
                <a:sym typeface="Helvetica"/>
              </a:defRPr>
            </a:lvl1pPr>
          </a:lstStyle>
          <a:p>
            <a:r>
              <a:rPr dirty="0"/>
              <a:t>202</a:t>
            </a:r>
            <a:r>
              <a:rPr lang="en-US" dirty="0"/>
              <a:t>3</a:t>
            </a:r>
            <a:r>
              <a:rPr dirty="0"/>
              <a:t> EDITION</a:t>
            </a:r>
          </a:p>
        </p:txBody>
      </p:sp>
      <p:sp>
        <p:nvSpPr>
          <p:cNvPr id="6" name="Line">
            <a:extLst>
              <a:ext uri="{FF2B5EF4-FFF2-40B4-BE49-F238E27FC236}">
                <a16:creationId xmlns:a16="http://schemas.microsoft.com/office/drawing/2014/main" id="{1341E9F0-012B-654A-ACB8-B1E3B69604F7}"/>
              </a:ext>
            </a:extLst>
          </p:cNvPr>
          <p:cNvSpPr/>
          <p:nvPr userDrawn="1"/>
        </p:nvSpPr>
        <p:spPr>
          <a:xfrm>
            <a:off x="7151506" y="3163257"/>
            <a:ext cx="1270001" cy="1"/>
          </a:xfrm>
          <a:prstGeom prst="line">
            <a:avLst/>
          </a:prstGeom>
          <a:ln w="25400">
            <a:solidFill>
              <a:srgbClr val="B3CA34"/>
            </a:solidFill>
          </a:ln>
        </p:spPr>
        <p:txBody>
          <a:bodyPr lIns="45719" rIns="45719"/>
          <a:lstStyle/>
          <a:p>
            <a:endParaRPr dirty="0"/>
          </a:p>
        </p:txBody>
      </p:sp>
    </p:spTree>
    <p:extLst>
      <p:ext uri="{BB962C8B-B14F-4D97-AF65-F5344CB8AC3E}">
        <p14:creationId xmlns:p14="http://schemas.microsoft.com/office/powerpoint/2010/main" val="402741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8611"/>
            <a:ext cx="8229600" cy="4617552"/>
          </a:xfrm>
          <a:prstGeom prst="rect">
            <a:avLst/>
          </a:prstGeom>
        </p:spPr>
        <p:txBody>
          <a:bodyPr/>
          <a:lstStyle>
            <a:lvl1pPr marL="0" indent="0">
              <a:buNone/>
              <a:defRPr sz="2800" b="1" i="0">
                <a:latin typeface="Helvetica"/>
              </a:defRPr>
            </a:lvl1pPr>
            <a:lvl2pPr marL="457200" indent="0">
              <a:buNone/>
              <a:defRPr sz="2400" b="0" i="0">
                <a:latin typeface="Helvetica"/>
              </a:defRPr>
            </a:lvl2pPr>
            <a:lvl3pPr>
              <a:defRPr sz="2000" b="0" i="0">
                <a:latin typeface="Helvetica"/>
              </a:defRPr>
            </a:lvl3pPr>
            <a:lvl4pPr>
              <a:defRPr sz="1800" b="0" i="0">
                <a:latin typeface="Helvetica"/>
              </a:defRPr>
            </a:lvl4pPr>
            <a:lvl5pPr>
              <a:defRPr sz="1600" b="0" i="0">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593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500089"/>
            <a:ext cx="3804744" cy="4626074"/>
          </a:xfrm>
          <a:prstGeom prst="rect">
            <a:avLst/>
          </a:prstGeom>
        </p:spPr>
        <p:txBody>
          <a:bodyPr/>
          <a:lstStyle>
            <a:lvl1pPr marL="0" indent="0">
              <a:buNone/>
              <a:defRPr sz="2800" b="1" i="0">
                <a:latin typeface="Helvetica"/>
              </a:defRPr>
            </a:lvl1pPr>
            <a:lvl2pPr marL="457200" indent="0">
              <a:buNone/>
              <a:defRPr sz="2400" b="0" i="0">
                <a:latin typeface="Helvetica"/>
              </a:defRPr>
            </a:lvl2pPr>
            <a:lvl3pPr>
              <a:defRPr sz="2000" b="0" i="0">
                <a:latin typeface="Helvetica"/>
              </a:defRPr>
            </a:lvl3pPr>
            <a:lvl4pPr>
              <a:defRPr sz="1800" b="0" i="0">
                <a:latin typeface="Helvetica"/>
              </a:defRPr>
            </a:lvl4pPr>
            <a:lvl5pPr>
              <a:defRPr sz="1600" b="0" i="0">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4847002" y="1500089"/>
            <a:ext cx="3804744" cy="4626074"/>
          </a:xfrm>
          <a:prstGeom prst="rect">
            <a:avLst/>
          </a:prstGeom>
        </p:spPr>
        <p:txBody>
          <a:bodyPr/>
          <a:lstStyle>
            <a:lvl1pPr marL="0" indent="0">
              <a:buNone/>
              <a:defRPr sz="2800" b="1" i="0">
                <a:latin typeface="Helvetica"/>
              </a:defRPr>
            </a:lvl1pPr>
            <a:lvl2pPr marL="457200" indent="0">
              <a:buNone/>
              <a:defRPr sz="2400" b="0" i="0">
                <a:latin typeface="Helvetica"/>
              </a:defRPr>
            </a:lvl2pPr>
            <a:lvl3pPr>
              <a:defRPr sz="2000" b="0" i="0">
                <a:latin typeface="Helvetica"/>
              </a:defRPr>
            </a:lvl3pPr>
            <a:lvl4pPr>
              <a:defRPr sz="1800" b="0" i="0">
                <a:latin typeface="Helvetica"/>
              </a:defRPr>
            </a:lvl4pPr>
            <a:lvl5pPr>
              <a:defRPr sz="1600" b="0" i="0">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389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Helvetica"/>
              </a:defRPr>
            </a:lvl1pPr>
          </a:lstStyle>
          <a:p>
            <a:r>
              <a:rPr lang="en-US" dirty="0"/>
              <a:t>Click to edit Master title style</a:t>
            </a:r>
          </a:p>
        </p:txBody>
      </p:sp>
      <p:sp>
        <p:nvSpPr>
          <p:cNvPr id="3" name="Picture Placeholder 2"/>
          <p:cNvSpPr>
            <a:spLocks noGrp="1"/>
          </p:cNvSpPr>
          <p:nvPr>
            <p:ph type="pic" idx="1"/>
          </p:nvPr>
        </p:nvSpPr>
        <p:spPr>
          <a:xfrm>
            <a:off x="1792288" y="1483041"/>
            <a:ext cx="5486400" cy="324453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9103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326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srcRect/>
          <a:stretch/>
        </p:blipFill>
        <p:spPr>
          <a:xfrm>
            <a:off x="0" y="0"/>
            <a:ext cx="9144000" cy="999744"/>
          </a:xfrm>
          <a:prstGeom prst="rect">
            <a:avLst/>
          </a:prstGeom>
        </p:spPr>
      </p:pic>
      <p:sp>
        <p:nvSpPr>
          <p:cNvPr id="4" name="Footer Placeholder 4">
            <a:extLst>
              <a:ext uri="{FF2B5EF4-FFF2-40B4-BE49-F238E27FC236}">
                <a16:creationId xmlns:a16="http://schemas.microsoft.com/office/drawing/2014/main" id="{F6AA0248-2919-4380-9909-07B12F3ED824}"/>
              </a:ext>
            </a:extLst>
          </p:cNvPr>
          <p:cNvSpPr txBox="1">
            <a:spLocks/>
          </p:cNvSpPr>
          <p:nvPr userDrawn="1"/>
        </p:nvSpPr>
        <p:spPr>
          <a:xfrm>
            <a:off x="489097" y="6492710"/>
            <a:ext cx="3934773" cy="282956"/>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65000"/>
                  </a:schemeClr>
                </a:solidFill>
                <a:latin typeface="+mn-lt"/>
              </a:rPr>
              <a:t>Copyright © 2010 - 2023 Financial Educators Network</a:t>
            </a:r>
            <a:r>
              <a:rPr lang="en-US" sz="1000" b="0" i="0" kern="1200" dirty="0">
                <a:solidFill>
                  <a:schemeClr val="bg1">
                    <a:lumMod val="75000"/>
                  </a:schemeClr>
                </a:solidFill>
                <a:effectLst/>
                <a:latin typeface="+mn-lt"/>
                <a:ea typeface="+mn-ea"/>
                <a:cs typeface="+mn-cs"/>
              </a:rPr>
              <a:t>® </a:t>
            </a:r>
            <a:r>
              <a:rPr lang="en-US" sz="700" dirty="0">
                <a:solidFill>
                  <a:schemeClr val="bg1">
                    <a:lumMod val="65000"/>
                  </a:schemeClr>
                </a:solidFill>
                <a:latin typeface="+mn-lt"/>
              </a:rPr>
              <a:t> </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5" name="Subtitle 2">
            <a:extLst>
              <a:ext uri="{FF2B5EF4-FFF2-40B4-BE49-F238E27FC236}">
                <a16:creationId xmlns:a16="http://schemas.microsoft.com/office/drawing/2014/main" id="{D6FBD6EB-6E06-A742-9288-B703CD16A7C9}"/>
              </a:ext>
            </a:extLst>
          </p:cNvPr>
          <p:cNvSpPr txBox="1"/>
          <p:nvPr userDrawn="1"/>
        </p:nvSpPr>
        <p:spPr>
          <a:xfrm>
            <a:off x="7251200" y="221673"/>
            <a:ext cx="2124711" cy="369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300"/>
              </a:spcBef>
              <a:defRPr sz="1200">
                <a:solidFill>
                  <a:srgbClr val="FFFFFF"/>
                </a:solidFill>
                <a:latin typeface="+mn-lt"/>
                <a:ea typeface="+mn-ea"/>
                <a:cs typeface="+mn-cs"/>
                <a:sym typeface="Helvetica"/>
              </a:defRPr>
            </a:lvl1pPr>
          </a:lstStyle>
          <a:p>
            <a:r>
              <a:rPr dirty="0"/>
              <a:t>SESSION </a:t>
            </a:r>
            <a:r>
              <a:rPr lang="en-US" dirty="0"/>
              <a:t>1</a:t>
            </a:r>
            <a:endParaRPr dirty="0"/>
          </a:p>
        </p:txBody>
      </p:sp>
      <p:sp>
        <p:nvSpPr>
          <p:cNvPr id="6" name="Subtitle 2">
            <a:extLst>
              <a:ext uri="{FF2B5EF4-FFF2-40B4-BE49-F238E27FC236}">
                <a16:creationId xmlns:a16="http://schemas.microsoft.com/office/drawing/2014/main" id="{A50D88F6-4D2D-A346-9885-55982066B997}"/>
              </a:ext>
            </a:extLst>
          </p:cNvPr>
          <p:cNvSpPr txBox="1"/>
          <p:nvPr userDrawn="1"/>
        </p:nvSpPr>
        <p:spPr>
          <a:xfrm>
            <a:off x="7251200" y="501073"/>
            <a:ext cx="2124711" cy="369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300"/>
              </a:spcBef>
              <a:defRPr sz="900">
                <a:solidFill>
                  <a:srgbClr val="FFFFFF"/>
                </a:solidFill>
                <a:latin typeface="+mn-lt"/>
                <a:ea typeface="+mn-ea"/>
                <a:cs typeface="+mn-cs"/>
                <a:sym typeface="Helvetica"/>
              </a:defRPr>
            </a:lvl1pPr>
          </a:lstStyle>
          <a:p>
            <a:r>
              <a:rPr dirty="0"/>
              <a:t>202</a:t>
            </a:r>
            <a:r>
              <a:rPr lang="en-US" dirty="0"/>
              <a:t>3</a:t>
            </a:r>
            <a:r>
              <a:rPr dirty="0"/>
              <a:t> EDITION</a:t>
            </a:r>
          </a:p>
        </p:txBody>
      </p:sp>
      <p:sp>
        <p:nvSpPr>
          <p:cNvPr id="7" name="Line">
            <a:extLst>
              <a:ext uri="{FF2B5EF4-FFF2-40B4-BE49-F238E27FC236}">
                <a16:creationId xmlns:a16="http://schemas.microsoft.com/office/drawing/2014/main" id="{87FFCF5F-2632-8447-B7A5-F99CE7FF6F24}"/>
              </a:ext>
            </a:extLst>
          </p:cNvPr>
          <p:cNvSpPr/>
          <p:nvPr userDrawn="1"/>
        </p:nvSpPr>
        <p:spPr>
          <a:xfrm>
            <a:off x="7825507" y="482729"/>
            <a:ext cx="976099" cy="1"/>
          </a:xfrm>
          <a:prstGeom prst="line">
            <a:avLst/>
          </a:prstGeom>
          <a:ln w="12700">
            <a:solidFill>
              <a:srgbClr val="B3CA34"/>
            </a:solidFill>
          </a:ln>
        </p:spPr>
        <p:txBody>
          <a:bodyPr lIns="45719" rIns="45719"/>
          <a:lstStyle/>
          <a:p>
            <a:endParaRPr dirty="0"/>
          </a:p>
        </p:txBody>
      </p:sp>
    </p:spTree>
    <p:extLst>
      <p:ext uri="{BB962C8B-B14F-4D97-AF65-F5344CB8AC3E}">
        <p14:creationId xmlns:p14="http://schemas.microsoft.com/office/powerpoint/2010/main" val="331576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 id="2147483656" r:id="rId5"/>
  </p:sldLayoutIdLst>
  <p:hf sldNum="0" hd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457200" y="2655639"/>
            <a:ext cx="3531376" cy="1088665"/>
          </a:xfrm>
          <a:prstGeom prst="rect">
            <a:avLst/>
          </a:prstGeom>
        </p:spPr>
        <p:txBody>
          <a:bodyPr>
            <a:normAutofit/>
          </a:bodyPr>
          <a:lstStyle>
            <a:lvl1pPr marL="0" indent="0" algn="l" defTabSz="457200" rtl="0" eaLnBrk="1" latinLnBrk="0" hangingPunct="1">
              <a:spcBef>
                <a:spcPct val="20000"/>
              </a:spcBef>
              <a:buFont typeface="Arial"/>
              <a:buNone/>
              <a:defRPr sz="1800" kern="1200">
                <a:solidFill>
                  <a:schemeClr val="bg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dirty="0">
                <a:ea typeface="ＭＳ Ｐゴシック" panose="020B0600070205080204" pitchFamily="34" charset="-128"/>
              </a:rPr>
              <a:t>Presented by:</a:t>
            </a:r>
          </a:p>
          <a:p>
            <a:r>
              <a:rPr lang="en-US" altLang="en-US" dirty="0">
                <a:ea typeface="ＭＳ Ｐゴシック" panose="020B0600070205080204" pitchFamily="34" charset="-128"/>
              </a:rPr>
              <a:t>[ Name of Instructor ]</a:t>
            </a:r>
          </a:p>
        </p:txBody>
      </p:sp>
      <p:sp>
        <p:nvSpPr>
          <p:cNvPr id="4" name="Footer Placeholder 2">
            <a:extLst>
              <a:ext uri="{FF2B5EF4-FFF2-40B4-BE49-F238E27FC236}">
                <a16:creationId xmlns:a16="http://schemas.microsoft.com/office/drawing/2014/main" id="{EE38A953-4AA3-4B4A-ABF2-FDFA9153BD66}"/>
              </a:ext>
            </a:extLst>
          </p:cNvPr>
          <p:cNvSpPr txBox="1">
            <a:spLocks/>
          </p:cNvSpPr>
          <p:nvPr/>
        </p:nvSpPr>
        <p:spPr>
          <a:xfrm>
            <a:off x="457199" y="6356350"/>
            <a:ext cx="371968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aseline="30000" dirty="0">
                <a:solidFill>
                  <a:schemeClr val="bg1"/>
                </a:solidFill>
                <a:latin typeface="Trebuchet MS" panose="020B0603020202020204" pitchFamily="34" charset="0"/>
              </a:rPr>
              <a:t>Copyright © 2010 – 2023 Financial Educators Network</a:t>
            </a:r>
            <a:r>
              <a:rPr lang="en-US" sz="1100" baseline="40000" dirty="0">
                <a:solidFill>
                  <a:schemeClr val="bg1"/>
                </a:solidFill>
                <a:latin typeface="Calibri" panose="020F0502020204030204" pitchFamily="34" charset="0"/>
                <a:cs typeface="Calibri" panose="020F0502020204030204" pitchFamily="34" charset="0"/>
              </a:rPr>
              <a:t>®</a:t>
            </a:r>
          </a:p>
          <a:p>
            <a:endParaRPr lang="en-US" sz="1100" baseline="40000" dirty="0">
              <a:solidFill>
                <a:schemeClr val="bg1"/>
              </a:solidFill>
              <a:latin typeface="Calibri" panose="020F0502020204030204" pitchFamily="34" charset="0"/>
              <a:cs typeface="Calibri" panose="020F0502020204030204" pitchFamily="34" charset="0"/>
            </a:endParaRPr>
          </a:p>
          <a:p>
            <a:endParaRPr lang="en-US" sz="1100" baseline="40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2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About This Course</a:t>
            </a:r>
          </a:p>
          <a:p>
            <a:pPr>
              <a:spcAft>
                <a:spcPts val="1200"/>
              </a:spcAft>
            </a:pPr>
            <a:r>
              <a:rPr lang="en-US" sz="1800" dirty="0"/>
              <a:t>Section 5: Health Care Planning</a:t>
            </a:r>
          </a:p>
          <a:p>
            <a:pPr marL="285750" indent="-285750">
              <a:spcAft>
                <a:spcPts val="1200"/>
              </a:spcAft>
              <a:buFont typeface="Arial" panose="020B0604020202020204" pitchFamily="34" charset="0"/>
              <a:buChar char="•"/>
            </a:pPr>
            <a:r>
              <a:rPr lang="en-US" sz="1800" b="0" dirty="0"/>
              <a:t>One of the biggest concerns for retirees is their health</a:t>
            </a:r>
          </a:p>
          <a:p>
            <a:pPr marL="285750" indent="-285750">
              <a:spcAft>
                <a:spcPts val="1200"/>
              </a:spcAft>
              <a:buFont typeface="Arial" panose="020B0604020202020204" pitchFamily="34" charset="0"/>
              <a:buChar char="•"/>
            </a:pPr>
            <a:r>
              <a:rPr lang="en-US" sz="1800" b="0" dirty="0"/>
              <a:t>Everyone is aware that aging may increase the need for medical treatment </a:t>
            </a:r>
          </a:p>
          <a:p>
            <a:pPr marL="285750" indent="-285750">
              <a:spcAft>
                <a:spcPts val="1200"/>
              </a:spcAft>
              <a:buFont typeface="Arial" panose="020B0604020202020204" pitchFamily="34" charset="0"/>
              <a:buChar char="•"/>
            </a:pPr>
            <a:r>
              <a:rPr lang="en-US" sz="1800" b="0" dirty="0"/>
              <a:t>While we cannot reverse the aging process, we can take steps to stay healthy and to plan for the future</a:t>
            </a:r>
          </a:p>
          <a:p>
            <a:pPr marL="285750" indent="-285750">
              <a:spcAft>
                <a:spcPts val="1200"/>
              </a:spcAft>
              <a:buFont typeface="Arial" panose="020B0604020202020204" pitchFamily="34" charset="0"/>
              <a:buChar char="•"/>
            </a:pPr>
            <a:r>
              <a:rPr lang="en-US" sz="1800" b="0" dirty="0"/>
              <a:t>Medical planning should help you prepare for health care, long-term care, incapacity and end of life </a:t>
            </a: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1-5</a:t>
            </a:r>
            <a:endParaRPr lang="en-US" sz="1000" dirty="0">
              <a:latin typeface="Helvetica"/>
            </a:endParaRPr>
          </a:p>
        </p:txBody>
      </p:sp>
      <p:sp>
        <p:nvSpPr>
          <p:cNvPr id="5" name="Rounded Rectangle 12">
            <a:extLst>
              <a:ext uri="{FF2B5EF4-FFF2-40B4-BE49-F238E27FC236}">
                <a16:creationId xmlns:a16="http://schemas.microsoft.com/office/drawing/2014/main" id="{A01D8135-7A7C-4683-9673-41E6CB8BABAF}"/>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Tree>
    <p:extLst>
      <p:ext uri="{BB962C8B-B14F-4D97-AF65-F5344CB8AC3E}">
        <p14:creationId xmlns:p14="http://schemas.microsoft.com/office/powerpoint/2010/main" val="415001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About This Course</a:t>
            </a:r>
          </a:p>
          <a:p>
            <a:pPr>
              <a:spcAft>
                <a:spcPts val="1200"/>
              </a:spcAft>
            </a:pPr>
            <a:r>
              <a:rPr lang="en-US" sz="1800" dirty="0"/>
              <a:t>Section 6: Estate Planning</a:t>
            </a:r>
          </a:p>
          <a:p>
            <a:pPr marL="285750" indent="-285750">
              <a:spcAft>
                <a:spcPts val="600"/>
              </a:spcAft>
              <a:buFont typeface="Arial" panose="020B0604020202020204" pitchFamily="34" charset="0"/>
              <a:buChar char="•"/>
            </a:pPr>
            <a:r>
              <a:rPr lang="en-US" sz="1800" b="0" dirty="0"/>
              <a:t>How much do you want to give family, friends and charities? </a:t>
            </a:r>
          </a:p>
          <a:p>
            <a:pPr marL="285750" indent="-285750">
              <a:spcAft>
                <a:spcPts val="600"/>
              </a:spcAft>
              <a:buFont typeface="Arial" panose="020B0604020202020204" pitchFamily="34" charset="0"/>
              <a:buChar char="•"/>
            </a:pPr>
            <a:r>
              <a:rPr lang="en-US" sz="1800" b="0" dirty="0"/>
              <a:t>How can you give as little as necessary to the government?</a:t>
            </a:r>
          </a:p>
          <a:p>
            <a:pPr marL="285750" indent="-285750">
              <a:spcAft>
                <a:spcPts val="600"/>
              </a:spcAft>
              <a:buFont typeface="Arial" panose="020B0604020202020204" pitchFamily="34" charset="0"/>
              <a:buChar char="•"/>
            </a:pPr>
            <a:r>
              <a:rPr lang="en-US" sz="1800" b="0" dirty="0"/>
              <a:t>Topics covered in this section include: </a:t>
            </a:r>
          </a:p>
          <a:p>
            <a:pPr marL="742950" lvl="1" indent="-285750">
              <a:spcAft>
                <a:spcPts val="600"/>
              </a:spcAft>
              <a:buFont typeface="Arial" panose="020B0604020202020204" pitchFamily="34" charset="0"/>
              <a:buChar char="•"/>
            </a:pPr>
            <a:r>
              <a:rPr lang="en-US" sz="1800" b="0" dirty="0"/>
              <a:t>Ownership transfers</a:t>
            </a:r>
          </a:p>
          <a:p>
            <a:pPr marL="742950" lvl="1" indent="-285750">
              <a:spcAft>
                <a:spcPts val="600"/>
              </a:spcAft>
              <a:buFont typeface="Arial" panose="020B0604020202020204" pitchFamily="34" charset="0"/>
              <a:buChar char="•"/>
            </a:pPr>
            <a:r>
              <a:rPr lang="en-US" sz="1800" b="0" dirty="0"/>
              <a:t>Probate and wills</a:t>
            </a:r>
          </a:p>
          <a:p>
            <a:pPr marL="742950" lvl="1" indent="-285750">
              <a:spcAft>
                <a:spcPts val="600"/>
              </a:spcAft>
              <a:buFont typeface="Arial" panose="020B0604020202020204" pitchFamily="34" charset="0"/>
              <a:buChar char="•"/>
            </a:pPr>
            <a:r>
              <a:rPr lang="en-US" sz="1800" b="0" dirty="0"/>
              <a:t>Types of trusts</a:t>
            </a:r>
          </a:p>
          <a:p>
            <a:pPr marL="742950" lvl="1" indent="-285750">
              <a:spcAft>
                <a:spcPts val="600"/>
              </a:spcAft>
              <a:buFont typeface="Arial" panose="020B0604020202020204" pitchFamily="34" charset="0"/>
              <a:buChar char="•"/>
            </a:pPr>
            <a:r>
              <a:rPr lang="en-US" sz="1800" b="0" dirty="0"/>
              <a:t>Income from annuities </a:t>
            </a:r>
          </a:p>
          <a:p>
            <a:pPr marL="742950" lvl="1" indent="-285750">
              <a:spcAft>
                <a:spcPts val="600"/>
              </a:spcAft>
              <a:buFont typeface="Arial" panose="020B0604020202020204" pitchFamily="34" charset="0"/>
              <a:buChar char="•"/>
            </a:pPr>
            <a:r>
              <a:rPr lang="en-US" sz="1800" b="0" dirty="0"/>
              <a:t>Estate taxes</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1-5</a:t>
            </a:r>
            <a:endParaRPr lang="en-US" sz="1000" dirty="0">
              <a:latin typeface="Helvetica"/>
            </a:endParaRPr>
          </a:p>
        </p:txBody>
      </p:sp>
      <p:sp>
        <p:nvSpPr>
          <p:cNvPr id="5" name="Rounded Rectangle 12">
            <a:extLst>
              <a:ext uri="{FF2B5EF4-FFF2-40B4-BE49-F238E27FC236}">
                <a16:creationId xmlns:a16="http://schemas.microsoft.com/office/drawing/2014/main" id="{A01D8135-7A7C-4683-9673-41E6CB8BABAF}"/>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Tree>
    <p:extLst>
      <p:ext uri="{BB962C8B-B14F-4D97-AF65-F5344CB8AC3E}">
        <p14:creationId xmlns:p14="http://schemas.microsoft.com/office/powerpoint/2010/main" val="26473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Exercises: Evaluate Your Retirement</a:t>
            </a:r>
          </a:p>
          <a:p>
            <a:pPr marL="342900" indent="-342900">
              <a:spcAft>
                <a:spcPts val="1200"/>
              </a:spcAft>
              <a:buFont typeface="+mj-lt"/>
              <a:buAutoNum type="arabicPeriod"/>
            </a:pPr>
            <a:r>
              <a:rPr lang="en-US" sz="1800" b="0" dirty="0"/>
              <a:t>Evaluate the </a:t>
            </a:r>
            <a:r>
              <a:rPr lang="en-US" sz="1800" b="0" u="sng" dirty="0"/>
              <a:t>importance</a:t>
            </a:r>
            <a:r>
              <a:rPr lang="en-US" sz="1800" b="0" dirty="0"/>
              <a:t> of each area of life using your workbook. </a:t>
            </a:r>
            <a:br>
              <a:rPr lang="en-US" sz="1800" b="0" dirty="0"/>
            </a:br>
            <a:br>
              <a:rPr lang="en-US" sz="1800" b="0" dirty="0"/>
            </a:br>
            <a:r>
              <a:rPr lang="en-US" sz="1800" b="0" dirty="0"/>
              <a:t>Rate the most important areas with a 10 and the least important with a 1.</a:t>
            </a: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1-6</a:t>
            </a:r>
            <a:endParaRPr lang="en-US" sz="1000" dirty="0">
              <a:latin typeface="Helvetica"/>
            </a:endParaRPr>
          </a:p>
        </p:txBody>
      </p:sp>
      <p:sp>
        <p:nvSpPr>
          <p:cNvPr id="7" name="Rounded Rectangle 12">
            <a:extLst>
              <a:ext uri="{FF2B5EF4-FFF2-40B4-BE49-F238E27FC236}">
                <a16:creationId xmlns:a16="http://schemas.microsoft.com/office/drawing/2014/main" id="{0EA342B4-2ADA-4D31-86F2-EDC0581AEE8B}"/>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pic>
        <p:nvPicPr>
          <p:cNvPr id="4" name="Picture 3" descr="A white paper with black text&#10;&#10;Description automatically generated">
            <a:extLst>
              <a:ext uri="{FF2B5EF4-FFF2-40B4-BE49-F238E27FC236}">
                <a16:creationId xmlns:a16="http://schemas.microsoft.com/office/drawing/2014/main" id="{9592E1F1-E8A0-E6F0-D5F0-8D6920AAC270}"/>
              </a:ext>
            </a:extLst>
          </p:cNvPr>
          <p:cNvPicPr>
            <a:picLocks noChangeAspect="1"/>
          </p:cNvPicPr>
          <p:nvPr/>
        </p:nvPicPr>
        <p:blipFill>
          <a:blip r:embed="rId3"/>
          <a:stretch>
            <a:fillRect/>
          </a:stretch>
        </p:blipFill>
        <p:spPr>
          <a:xfrm>
            <a:off x="2514600" y="3202494"/>
            <a:ext cx="4114800" cy="2882900"/>
          </a:xfrm>
          <a:prstGeom prst="rect">
            <a:avLst/>
          </a:prstGeom>
        </p:spPr>
      </p:pic>
    </p:spTree>
    <p:extLst>
      <p:ext uri="{BB962C8B-B14F-4D97-AF65-F5344CB8AC3E}">
        <p14:creationId xmlns:p14="http://schemas.microsoft.com/office/powerpoint/2010/main" val="421701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Exercises: Evaluate Your Retirement</a:t>
            </a:r>
          </a:p>
          <a:p>
            <a:pPr marL="342900" indent="-342900">
              <a:spcAft>
                <a:spcPts val="1200"/>
              </a:spcAft>
              <a:buFont typeface="+mj-lt"/>
              <a:buAutoNum type="arabicPeriod" startAt="2"/>
            </a:pPr>
            <a:r>
              <a:rPr lang="en-US" sz="1800" b="0" dirty="0"/>
              <a:t>Evaluate the </a:t>
            </a:r>
            <a:r>
              <a:rPr lang="en-US" sz="1800" b="0" u="sng" dirty="0"/>
              <a:t>satisfaction</a:t>
            </a:r>
            <a:r>
              <a:rPr lang="en-US" sz="1800" b="0" dirty="0"/>
              <a:t> you feel in each area of life using your workbook. </a:t>
            </a:r>
            <a:br>
              <a:rPr lang="en-US" sz="1800" b="0" dirty="0"/>
            </a:br>
            <a:br>
              <a:rPr lang="en-US" sz="1800" b="0" dirty="0"/>
            </a:br>
            <a:r>
              <a:rPr lang="en-US" sz="1800" b="0" dirty="0"/>
              <a:t>Rate your most satisfied areas with a 10 and the least satisfied with a 1.</a:t>
            </a: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1-6</a:t>
            </a:r>
            <a:endParaRPr lang="en-US" sz="1000" dirty="0">
              <a:latin typeface="Helvetica"/>
            </a:endParaRPr>
          </a:p>
        </p:txBody>
      </p:sp>
      <p:sp>
        <p:nvSpPr>
          <p:cNvPr id="7" name="Rounded Rectangle 12">
            <a:extLst>
              <a:ext uri="{FF2B5EF4-FFF2-40B4-BE49-F238E27FC236}">
                <a16:creationId xmlns:a16="http://schemas.microsoft.com/office/drawing/2014/main" id="{A8292588-05E9-41AD-A774-1326BF46BD2D}"/>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pic>
        <p:nvPicPr>
          <p:cNvPr id="4" name="Picture 3" descr="A white paper with black text&#10;&#10;Description automatically generated">
            <a:extLst>
              <a:ext uri="{FF2B5EF4-FFF2-40B4-BE49-F238E27FC236}">
                <a16:creationId xmlns:a16="http://schemas.microsoft.com/office/drawing/2014/main" id="{83892D3B-EE39-6259-EEC4-6C3E263A90B8}"/>
              </a:ext>
            </a:extLst>
          </p:cNvPr>
          <p:cNvPicPr>
            <a:picLocks noChangeAspect="1"/>
          </p:cNvPicPr>
          <p:nvPr/>
        </p:nvPicPr>
        <p:blipFill>
          <a:blip r:embed="rId3"/>
          <a:stretch>
            <a:fillRect/>
          </a:stretch>
        </p:blipFill>
        <p:spPr>
          <a:xfrm>
            <a:off x="2514600" y="3207670"/>
            <a:ext cx="4114800" cy="2832100"/>
          </a:xfrm>
          <a:prstGeom prst="rect">
            <a:avLst/>
          </a:prstGeom>
        </p:spPr>
      </p:pic>
    </p:spTree>
    <p:extLst>
      <p:ext uri="{BB962C8B-B14F-4D97-AF65-F5344CB8AC3E}">
        <p14:creationId xmlns:p14="http://schemas.microsoft.com/office/powerpoint/2010/main" val="226082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Exercises: Plan Your Retirement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1-7</a:t>
            </a:r>
            <a:endParaRPr lang="en-US" sz="1000" dirty="0">
              <a:latin typeface="Helvetica"/>
            </a:endParaRPr>
          </a:p>
        </p:txBody>
      </p:sp>
      <p:sp>
        <p:nvSpPr>
          <p:cNvPr id="7" name="Rounded Rectangle 12">
            <a:extLst>
              <a:ext uri="{FF2B5EF4-FFF2-40B4-BE49-F238E27FC236}">
                <a16:creationId xmlns:a16="http://schemas.microsoft.com/office/drawing/2014/main" id="{8EE5033E-0DB9-4D2F-9347-5ECA842CB5D9}"/>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pic>
        <p:nvPicPr>
          <p:cNvPr id="4" name="Picture 3" descr="A screenshot of a survey&#10;&#10;Description automatically generated">
            <a:extLst>
              <a:ext uri="{FF2B5EF4-FFF2-40B4-BE49-F238E27FC236}">
                <a16:creationId xmlns:a16="http://schemas.microsoft.com/office/drawing/2014/main" id="{A0BD0FA5-F26A-6D57-0077-858C211F4955}"/>
              </a:ext>
            </a:extLst>
          </p:cNvPr>
          <p:cNvPicPr>
            <a:picLocks noChangeAspect="1"/>
          </p:cNvPicPr>
          <p:nvPr/>
        </p:nvPicPr>
        <p:blipFill>
          <a:blip r:embed="rId3"/>
          <a:stretch>
            <a:fillRect/>
          </a:stretch>
        </p:blipFill>
        <p:spPr>
          <a:xfrm>
            <a:off x="2916800" y="1816052"/>
            <a:ext cx="3310400" cy="4791906"/>
          </a:xfrm>
          <a:prstGeom prst="rect">
            <a:avLst/>
          </a:prstGeom>
        </p:spPr>
      </p:pic>
    </p:spTree>
    <p:extLst>
      <p:ext uri="{BB962C8B-B14F-4D97-AF65-F5344CB8AC3E}">
        <p14:creationId xmlns:p14="http://schemas.microsoft.com/office/powerpoint/2010/main" val="222131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Financial Rules Change at Retirement</a:t>
            </a: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1-8</a:t>
            </a:r>
            <a:endParaRPr lang="en-US" sz="1000" dirty="0">
              <a:latin typeface="Helvetica"/>
            </a:endParaRPr>
          </a:p>
        </p:txBody>
      </p:sp>
      <p:sp>
        <p:nvSpPr>
          <p:cNvPr id="7" name="Rounded Rectangle 12">
            <a:extLst>
              <a:ext uri="{FF2B5EF4-FFF2-40B4-BE49-F238E27FC236}">
                <a16:creationId xmlns:a16="http://schemas.microsoft.com/office/drawing/2014/main" id="{FA02A2A6-7C76-4CCE-8E04-9BB37617FD06}"/>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pic>
        <p:nvPicPr>
          <p:cNvPr id="4" name="Picture 3" descr="A screenshot of a computer&#10;&#10;Description automatically generated">
            <a:extLst>
              <a:ext uri="{FF2B5EF4-FFF2-40B4-BE49-F238E27FC236}">
                <a16:creationId xmlns:a16="http://schemas.microsoft.com/office/drawing/2014/main" id="{62392FAA-5858-04D6-86F3-272BE60C2484}"/>
              </a:ext>
            </a:extLst>
          </p:cNvPr>
          <p:cNvPicPr>
            <a:picLocks noChangeAspect="1"/>
          </p:cNvPicPr>
          <p:nvPr/>
        </p:nvPicPr>
        <p:blipFill>
          <a:blip r:embed="rId3"/>
          <a:stretch>
            <a:fillRect/>
          </a:stretch>
        </p:blipFill>
        <p:spPr>
          <a:xfrm>
            <a:off x="457200" y="2136194"/>
            <a:ext cx="8248426" cy="3903576"/>
          </a:xfrm>
          <a:prstGeom prst="rect">
            <a:avLst/>
          </a:prstGeom>
        </p:spPr>
      </p:pic>
    </p:spTree>
    <p:extLst>
      <p:ext uri="{BB962C8B-B14F-4D97-AF65-F5344CB8AC3E}">
        <p14:creationId xmlns:p14="http://schemas.microsoft.com/office/powerpoint/2010/main" val="371417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Embracing a Self-Reliant Retirement</a:t>
            </a:r>
          </a:p>
          <a:p>
            <a:pPr>
              <a:spcAft>
                <a:spcPts val="1200"/>
              </a:spcAft>
            </a:pPr>
            <a:r>
              <a:rPr lang="en-US" sz="1800" b="0" dirty="0"/>
              <a:t> </a:t>
            </a: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1-9</a:t>
            </a:r>
            <a:endParaRPr lang="en-US" sz="1000" dirty="0">
              <a:latin typeface="Helvetica"/>
            </a:endParaRPr>
          </a:p>
        </p:txBody>
      </p:sp>
      <p:sp>
        <p:nvSpPr>
          <p:cNvPr id="10" name="Rounded Rectangle 12">
            <a:extLst>
              <a:ext uri="{FF2B5EF4-FFF2-40B4-BE49-F238E27FC236}">
                <a16:creationId xmlns:a16="http://schemas.microsoft.com/office/drawing/2014/main" id="{108DAC5C-02B1-45F0-AD92-A97612B614EC}"/>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pic>
        <p:nvPicPr>
          <p:cNvPr id="5" name="Picture 4" descr="A white card with black text&#10;&#10;Description automatically generated">
            <a:extLst>
              <a:ext uri="{FF2B5EF4-FFF2-40B4-BE49-F238E27FC236}">
                <a16:creationId xmlns:a16="http://schemas.microsoft.com/office/drawing/2014/main" id="{3BC0E239-B5A4-BFD0-5497-6240A6B68642}"/>
              </a:ext>
            </a:extLst>
          </p:cNvPr>
          <p:cNvPicPr>
            <a:picLocks noChangeAspect="1"/>
          </p:cNvPicPr>
          <p:nvPr/>
        </p:nvPicPr>
        <p:blipFill>
          <a:blip r:embed="rId3"/>
          <a:stretch>
            <a:fillRect/>
          </a:stretch>
        </p:blipFill>
        <p:spPr>
          <a:xfrm>
            <a:off x="457199" y="2212440"/>
            <a:ext cx="5708633" cy="3477875"/>
          </a:xfrm>
          <a:prstGeom prst="rect">
            <a:avLst/>
          </a:prstGeom>
        </p:spPr>
      </p:pic>
    </p:spTree>
    <p:extLst>
      <p:ext uri="{BB962C8B-B14F-4D97-AF65-F5344CB8AC3E}">
        <p14:creationId xmlns:p14="http://schemas.microsoft.com/office/powerpoint/2010/main" val="151773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Americans Retire Earlier Than Expected</a:t>
            </a:r>
            <a:r>
              <a:rPr lang="en-US" baseline="30000" dirty="0"/>
              <a:t>1</a:t>
            </a:r>
          </a:p>
          <a:p>
            <a:pPr>
              <a:spcAft>
                <a:spcPts val="1200"/>
              </a:spcAft>
            </a:pPr>
            <a:r>
              <a:rPr lang="en-US" sz="1800" b="0" dirty="0"/>
              <a:t> </a:t>
            </a: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1-10</a:t>
            </a:r>
            <a:endParaRPr lang="en-US" sz="1000" dirty="0">
              <a:latin typeface="Helvetica"/>
            </a:endParaRPr>
          </a:p>
        </p:txBody>
      </p:sp>
      <p:sp>
        <p:nvSpPr>
          <p:cNvPr id="11" name="Rounded Rectangle 12">
            <a:extLst>
              <a:ext uri="{FF2B5EF4-FFF2-40B4-BE49-F238E27FC236}">
                <a16:creationId xmlns:a16="http://schemas.microsoft.com/office/drawing/2014/main" id="{A64D3563-4812-44E0-B162-79F6083AA46B}"/>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
        <p:nvSpPr>
          <p:cNvPr id="13" name="Rectangle 12">
            <a:extLst>
              <a:ext uri="{FF2B5EF4-FFF2-40B4-BE49-F238E27FC236}">
                <a16:creationId xmlns:a16="http://schemas.microsoft.com/office/drawing/2014/main" id="{3C820AA6-FDDC-4B4B-BCA9-6938C5A222A6}"/>
              </a:ext>
            </a:extLst>
          </p:cNvPr>
          <p:cNvSpPr/>
          <p:nvPr/>
        </p:nvSpPr>
        <p:spPr>
          <a:xfrm>
            <a:off x="457201" y="6255291"/>
            <a:ext cx="7668884" cy="323165"/>
          </a:xfrm>
          <a:prstGeom prst="rect">
            <a:avLst/>
          </a:prstGeom>
        </p:spPr>
        <p:txBody>
          <a:bodyPr wrap="square" bIns="91440">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The 2022 Retirement Confidence Survey. Greenwald &amp; Associates, Employee Benefit Research Institute</a:t>
            </a:r>
          </a:p>
        </p:txBody>
      </p:sp>
      <p:graphicFrame>
        <p:nvGraphicFramePr>
          <p:cNvPr id="7" name="Chart 6">
            <a:extLst>
              <a:ext uri="{FF2B5EF4-FFF2-40B4-BE49-F238E27FC236}">
                <a16:creationId xmlns:a16="http://schemas.microsoft.com/office/drawing/2014/main" id="{1E61862C-635C-4039-BFA8-EC130655D2BD}"/>
              </a:ext>
            </a:extLst>
          </p:cNvPr>
          <p:cNvGraphicFramePr/>
          <p:nvPr>
            <p:extLst>
              <p:ext uri="{D42A27DB-BD31-4B8C-83A1-F6EECF244321}">
                <p14:modId xmlns:p14="http://schemas.microsoft.com/office/powerpoint/2010/main" val="248902157"/>
              </p:ext>
            </p:extLst>
          </p:nvPr>
        </p:nvGraphicFramePr>
        <p:xfrm>
          <a:off x="457203" y="1772408"/>
          <a:ext cx="8229597" cy="435375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 pie chart with numbers and a black background&#10;&#10;Description automatically generated">
            <a:extLst>
              <a:ext uri="{FF2B5EF4-FFF2-40B4-BE49-F238E27FC236}">
                <a16:creationId xmlns:a16="http://schemas.microsoft.com/office/drawing/2014/main" id="{E5B670D1-A2AB-D968-1B74-F46CEBFFF6AC}"/>
              </a:ext>
            </a:extLst>
          </p:cNvPr>
          <p:cNvPicPr>
            <a:picLocks noChangeAspect="1"/>
          </p:cNvPicPr>
          <p:nvPr/>
        </p:nvPicPr>
        <p:blipFill>
          <a:blip r:embed="rId4"/>
          <a:stretch>
            <a:fillRect/>
          </a:stretch>
        </p:blipFill>
        <p:spPr>
          <a:xfrm>
            <a:off x="457199" y="2287269"/>
            <a:ext cx="6882451" cy="3324032"/>
          </a:xfrm>
          <a:prstGeom prst="rect">
            <a:avLst/>
          </a:prstGeom>
        </p:spPr>
      </p:pic>
    </p:spTree>
    <p:extLst>
      <p:ext uri="{BB962C8B-B14F-4D97-AF65-F5344CB8AC3E}">
        <p14:creationId xmlns:p14="http://schemas.microsoft.com/office/powerpoint/2010/main" val="2875384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Americans Retire Earlier Than Expected</a:t>
            </a:r>
            <a:r>
              <a:rPr lang="en-US" b="0" baseline="30000" dirty="0"/>
              <a:t>1</a:t>
            </a:r>
          </a:p>
          <a:p>
            <a:pPr>
              <a:spcAft>
                <a:spcPts val="1200"/>
              </a:spcAft>
            </a:pPr>
            <a:r>
              <a:rPr lang="en-US" sz="1800" b="0" dirty="0"/>
              <a:t> </a:t>
            </a: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1-10</a:t>
            </a:r>
            <a:endParaRPr lang="en-US" sz="1000" dirty="0">
              <a:latin typeface="Helvetica"/>
            </a:endParaRPr>
          </a:p>
        </p:txBody>
      </p:sp>
      <p:sp>
        <p:nvSpPr>
          <p:cNvPr id="11" name="Rounded Rectangle 12">
            <a:extLst>
              <a:ext uri="{FF2B5EF4-FFF2-40B4-BE49-F238E27FC236}">
                <a16:creationId xmlns:a16="http://schemas.microsoft.com/office/drawing/2014/main" id="{A64D3563-4812-44E0-B162-79F6083AA46B}"/>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
        <p:nvSpPr>
          <p:cNvPr id="7" name="Rectangle 6">
            <a:extLst>
              <a:ext uri="{FF2B5EF4-FFF2-40B4-BE49-F238E27FC236}">
                <a16:creationId xmlns:a16="http://schemas.microsoft.com/office/drawing/2014/main" id="{2FA63477-402F-42B8-9E93-9B01F2BC0826}"/>
              </a:ext>
            </a:extLst>
          </p:cNvPr>
          <p:cNvSpPr/>
          <p:nvPr/>
        </p:nvSpPr>
        <p:spPr>
          <a:xfrm>
            <a:off x="457201" y="6255291"/>
            <a:ext cx="7668884" cy="323165"/>
          </a:xfrm>
          <a:prstGeom prst="rect">
            <a:avLst/>
          </a:prstGeom>
        </p:spPr>
        <p:txBody>
          <a:bodyPr wrap="square" bIns="91440">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The 2022 Retirement Confidence Survey. Greenwald &amp; Associates, Employee Benefit Research Institute</a:t>
            </a:r>
          </a:p>
        </p:txBody>
      </p:sp>
      <p:pic>
        <p:nvPicPr>
          <p:cNvPr id="5" name="Picture 4" descr="A pie chart with numbers and a black background&#10;&#10;Description automatically generated">
            <a:extLst>
              <a:ext uri="{FF2B5EF4-FFF2-40B4-BE49-F238E27FC236}">
                <a16:creationId xmlns:a16="http://schemas.microsoft.com/office/drawing/2014/main" id="{9FB368B4-9DFA-536A-7BF3-11499FF69E6E}"/>
              </a:ext>
            </a:extLst>
          </p:cNvPr>
          <p:cNvPicPr>
            <a:picLocks noChangeAspect="1"/>
          </p:cNvPicPr>
          <p:nvPr/>
        </p:nvPicPr>
        <p:blipFill>
          <a:blip r:embed="rId3"/>
          <a:stretch>
            <a:fillRect/>
          </a:stretch>
        </p:blipFill>
        <p:spPr>
          <a:xfrm>
            <a:off x="457199" y="2130591"/>
            <a:ext cx="6728051" cy="3322494"/>
          </a:xfrm>
          <a:prstGeom prst="rect">
            <a:avLst/>
          </a:prstGeom>
        </p:spPr>
      </p:pic>
    </p:spTree>
    <p:extLst>
      <p:ext uri="{BB962C8B-B14F-4D97-AF65-F5344CB8AC3E}">
        <p14:creationId xmlns:p14="http://schemas.microsoft.com/office/powerpoint/2010/main" val="324145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2362839"/>
          </a:xfrm>
        </p:spPr>
        <p:txBody>
          <a:bodyPr tIns="182880"/>
          <a:lstStyle/>
          <a:p>
            <a:pPr>
              <a:spcAft>
                <a:spcPts val="1200"/>
              </a:spcAft>
            </a:pPr>
            <a:r>
              <a:rPr lang="en-US" dirty="0"/>
              <a:t>Americans Are Living Longer</a:t>
            </a:r>
          </a:p>
          <a:p>
            <a:pPr>
              <a:spcAft>
                <a:spcPts val="1200"/>
              </a:spcAft>
            </a:pPr>
            <a:r>
              <a:rPr lang="en-US" sz="1800" b="0" dirty="0"/>
              <a:t> </a:t>
            </a: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1-11</a:t>
            </a:r>
            <a:endParaRPr lang="en-US" sz="1000" dirty="0">
              <a:latin typeface="Helvetica"/>
            </a:endParaRPr>
          </a:p>
        </p:txBody>
      </p:sp>
      <p:pic>
        <p:nvPicPr>
          <p:cNvPr id="4" name="Picture 3" descr="A screenshot of a computer&#10;&#10;Description automatically generated">
            <a:extLst>
              <a:ext uri="{FF2B5EF4-FFF2-40B4-BE49-F238E27FC236}">
                <a16:creationId xmlns:a16="http://schemas.microsoft.com/office/drawing/2014/main" id="{5B87F3A6-504D-C740-DC3B-713D64C326AA}"/>
              </a:ext>
            </a:extLst>
          </p:cNvPr>
          <p:cNvPicPr>
            <a:picLocks noChangeAspect="1"/>
          </p:cNvPicPr>
          <p:nvPr/>
        </p:nvPicPr>
        <p:blipFill rotWithShape="1">
          <a:blip r:embed="rId3"/>
          <a:srcRect l="19930" t="50885" r="20510" b="25174"/>
          <a:stretch/>
        </p:blipFill>
        <p:spPr>
          <a:xfrm>
            <a:off x="1460450" y="2900734"/>
            <a:ext cx="5870797" cy="3053959"/>
          </a:xfrm>
          <a:prstGeom prst="rect">
            <a:avLst/>
          </a:prstGeom>
        </p:spPr>
      </p:pic>
      <p:pic>
        <p:nvPicPr>
          <p:cNvPr id="8" name="Picture 7">
            <a:extLst>
              <a:ext uri="{FF2B5EF4-FFF2-40B4-BE49-F238E27FC236}">
                <a16:creationId xmlns:a16="http://schemas.microsoft.com/office/drawing/2014/main" id="{6F0B6732-335E-4563-AB86-B90AD0E83504}"/>
              </a:ext>
            </a:extLst>
          </p:cNvPr>
          <p:cNvPicPr>
            <a:picLocks noChangeAspect="1"/>
          </p:cNvPicPr>
          <p:nvPr/>
        </p:nvPicPr>
        <p:blipFill>
          <a:blip r:embed="rId4"/>
          <a:srcRect/>
          <a:stretch/>
        </p:blipFill>
        <p:spPr>
          <a:xfrm rot="20509598">
            <a:off x="423119" y="1905516"/>
            <a:ext cx="2634982" cy="1795558"/>
          </a:xfrm>
          <a:prstGeom prst="rect">
            <a:avLst/>
          </a:prstGeom>
        </p:spPr>
      </p:pic>
      <p:pic>
        <p:nvPicPr>
          <p:cNvPr id="11" name="Picture 10">
            <a:extLst>
              <a:ext uri="{FF2B5EF4-FFF2-40B4-BE49-F238E27FC236}">
                <a16:creationId xmlns:a16="http://schemas.microsoft.com/office/drawing/2014/main" id="{532D237B-80F2-4129-8B82-029EF6103FC5}"/>
              </a:ext>
            </a:extLst>
          </p:cNvPr>
          <p:cNvPicPr>
            <a:picLocks noChangeAspect="1"/>
          </p:cNvPicPr>
          <p:nvPr/>
        </p:nvPicPr>
        <p:blipFill>
          <a:blip r:embed="rId5"/>
          <a:srcRect/>
          <a:stretch/>
        </p:blipFill>
        <p:spPr>
          <a:xfrm>
            <a:off x="3293313" y="1770270"/>
            <a:ext cx="2661739" cy="1569744"/>
          </a:xfrm>
          <a:prstGeom prst="rect">
            <a:avLst/>
          </a:prstGeom>
        </p:spPr>
      </p:pic>
      <p:pic>
        <p:nvPicPr>
          <p:cNvPr id="13" name="Picture 12">
            <a:extLst>
              <a:ext uri="{FF2B5EF4-FFF2-40B4-BE49-F238E27FC236}">
                <a16:creationId xmlns:a16="http://schemas.microsoft.com/office/drawing/2014/main" id="{31AA8E85-F8ED-431A-9253-D2F76CF2811C}"/>
              </a:ext>
            </a:extLst>
          </p:cNvPr>
          <p:cNvPicPr>
            <a:picLocks noChangeAspect="1"/>
          </p:cNvPicPr>
          <p:nvPr/>
        </p:nvPicPr>
        <p:blipFill>
          <a:blip r:embed="rId6"/>
          <a:srcRect/>
          <a:stretch/>
        </p:blipFill>
        <p:spPr>
          <a:xfrm rot="1250342">
            <a:off x="6039688" y="2069425"/>
            <a:ext cx="2598619" cy="1337220"/>
          </a:xfrm>
          <a:prstGeom prst="rect">
            <a:avLst/>
          </a:prstGeom>
        </p:spPr>
      </p:pic>
      <p:sp>
        <p:nvSpPr>
          <p:cNvPr id="16" name="Rounded Rectangle 12">
            <a:extLst>
              <a:ext uri="{FF2B5EF4-FFF2-40B4-BE49-F238E27FC236}">
                <a16:creationId xmlns:a16="http://schemas.microsoft.com/office/drawing/2014/main" id="{EB99798E-A729-466C-9B25-9D3E50D2F9C5}"/>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
        <p:nvSpPr>
          <p:cNvPr id="10" name="Rectangle 9">
            <a:extLst>
              <a:ext uri="{FF2B5EF4-FFF2-40B4-BE49-F238E27FC236}">
                <a16:creationId xmlns:a16="http://schemas.microsoft.com/office/drawing/2014/main" id="{E1051158-EC51-4666-B50C-EA3618EF4590}"/>
              </a:ext>
            </a:extLst>
          </p:cNvPr>
          <p:cNvSpPr/>
          <p:nvPr/>
        </p:nvSpPr>
        <p:spPr>
          <a:xfrm>
            <a:off x="561407" y="6047473"/>
            <a:ext cx="7668884" cy="692497"/>
          </a:xfrm>
          <a:prstGeom prst="rect">
            <a:avLst/>
          </a:prstGeom>
        </p:spPr>
        <p:txBody>
          <a:bodyPr wrap="square" bIns="91440">
            <a:spAutoFit/>
          </a:bodyPr>
          <a:lstStyle/>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i="1" dirty="0">
                <a:latin typeface="Arial Narrow" panose="020B0606020202030204" pitchFamily="34" charset="0"/>
              </a:rPr>
              <a:t>Source: Social Security Administration, 2023 Retirement &amp; Survivors Benefits: Life Expectancy Calculator. Calculated based off current age as of November 1, 2022.</a:t>
            </a:r>
          </a:p>
          <a:p>
            <a:endParaRPr lang="en-US" sz="1200" i="1" dirty="0">
              <a:latin typeface="Arial Narrow" panose="020B0606020202030204" pitchFamily="34" charset="0"/>
            </a:endParaRPr>
          </a:p>
        </p:txBody>
      </p:sp>
    </p:spTree>
    <p:extLst>
      <p:ext uri="{BB962C8B-B14F-4D97-AF65-F5344CB8AC3E}">
        <p14:creationId xmlns:p14="http://schemas.microsoft.com/office/powerpoint/2010/main" val="293757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199" y="1508611"/>
            <a:ext cx="8229599" cy="4084469"/>
          </a:xfrm>
        </p:spPr>
        <p:txBody>
          <a:bodyPr/>
          <a:lstStyle/>
          <a:p>
            <a:pPr>
              <a:spcAft>
                <a:spcPts val="1200"/>
              </a:spcAft>
            </a:pPr>
            <a:endParaRPr lang="en-US" sz="1400" b="0" dirty="0"/>
          </a:p>
          <a:p>
            <a:pPr>
              <a:spcAft>
                <a:spcPts val="1200"/>
              </a:spcAft>
            </a:pPr>
            <a:r>
              <a:rPr lang="en-US" sz="1400" dirty="0"/>
              <a:t>[Broker-Dealer Disclosure]</a:t>
            </a:r>
          </a:p>
          <a:p>
            <a:pPr>
              <a:spcAft>
                <a:spcPts val="1200"/>
              </a:spcAft>
            </a:pPr>
            <a:r>
              <a:rPr lang="en-US" sz="1400" b="0" dirty="0"/>
              <a:t>This material is intended to provide general financial education and is not written or intended as tax or legal advice and may not be relied on for purposes of avoiding any Federal tax penalties. Individuals are encouraged to seek advice from their own tax or legal counsel. Individuals involved in the estate planning process should work with an estate planning team, including their own personal legal or tax counsel. This material is for informational purposes only and is not an offer to sell or a solicitation of any offer to buy any securities.</a:t>
            </a:r>
          </a:p>
          <a:p>
            <a:pPr>
              <a:spcAft>
                <a:spcPts val="1200"/>
              </a:spcAft>
            </a:pPr>
            <a:r>
              <a:rPr lang="en-US" sz="1400" b="0" dirty="0"/>
              <a:t>Course instructors are not employees or agents of Financial Educators Network®. Financial Educators Network® prohibits instructors from making specific recommendations and endorsing or selling products during the course. Once the course has ended, instructors may offer financial advice, products, or other services as an agent for insurance companies and/or broker-dealer firms. These services are not offered on behalf of Financial Educators Network®. Financial Educators Network® does not sell or endorse any insurance or investment products.</a:t>
            </a:r>
          </a:p>
          <a:p>
            <a:pPr marL="457200" indent="-457200">
              <a:spcAft>
                <a:spcPts val="1200"/>
              </a:spcAft>
              <a:buFont typeface="Arial" panose="020B0604020202020204" pitchFamily="34" charset="0"/>
              <a:buChar char="•"/>
            </a:pPr>
            <a:endParaRPr lang="en-US" sz="1800" b="0" dirty="0"/>
          </a:p>
        </p:txBody>
      </p:sp>
    </p:spTree>
    <p:extLst>
      <p:ext uri="{BB962C8B-B14F-4D97-AF65-F5344CB8AC3E}">
        <p14:creationId xmlns:p14="http://schemas.microsoft.com/office/powerpoint/2010/main" val="305067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3228469"/>
          </a:xfrm>
        </p:spPr>
        <p:txBody>
          <a:bodyPr tIns="182880"/>
          <a:lstStyle/>
          <a:p>
            <a:pPr algn="ctr">
              <a:spcAft>
                <a:spcPts val="1200"/>
              </a:spcAft>
            </a:pPr>
            <a:r>
              <a:rPr lang="en-US" dirty="0"/>
              <a:t>How Long Will My Money Last?</a:t>
            </a:r>
          </a:p>
          <a:p>
            <a:pPr>
              <a:spcAft>
                <a:spcPts val="1200"/>
              </a:spcAft>
            </a:pP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1-12</a:t>
            </a:r>
            <a:endParaRPr lang="en-US" sz="1000" dirty="0">
              <a:latin typeface="Helvetica"/>
            </a:endParaRPr>
          </a:p>
        </p:txBody>
      </p:sp>
      <p:sp>
        <p:nvSpPr>
          <p:cNvPr id="6" name="Rounded Rectangle 12">
            <a:extLst>
              <a:ext uri="{FF2B5EF4-FFF2-40B4-BE49-F238E27FC236}">
                <a16:creationId xmlns:a16="http://schemas.microsoft.com/office/drawing/2014/main" id="{A5CF4310-900D-4C82-B377-F7DED65440C2}"/>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pic>
        <p:nvPicPr>
          <p:cNvPr id="4" name="Picture 3" descr="A table with numbers and text&#10;&#10;Description automatically generated">
            <a:extLst>
              <a:ext uri="{FF2B5EF4-FFF2-40B4-BE49-F238E27FC236}">
                <a16:creationId xmlns:a16="http://schemas.microsoft.com/office/drawing/2014/main" id="{6FEADE13-C490-5351-8C0D-0D52E7FA33D1}"/>
              </a:ext>
            </a:extLst>
          </p:cNvPr>
          <p:cNvPicPr>
            <a:picLocks noChangeAspect="1"/>
          </p:cNvPicPr>
          <p:nvPr/>
        </p:nvPicPr>
        <p:blipFill>
          <a:blip r:embed="rId3"/>
          <a:stretch>
            <a:fillRect/>
          </a:stretch>
        </p:blipFill>
        <p:spPr>
          <a:xfrm>
            <a:off x="454274" y="2096221"/>
            <a:ext cx="8232525" cy="3649470"/>
          </a:xfrm>
          <a:prstGeom prst="rect">
            <a:avLst/>
          </a:prstGeom>
        </p:spPr>
      </p:pic>
    </p:spTree>
    <p:extLst>
      <p:ext uri="{BB962C8B-B14F-4D97-AF65-F5344CB8AC3E}">
        <p14:creationId xmlns:p14="http://schemas.microsoft.com/office/powerpoint/2010/main" val="276252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Transferring Longevity Risk</a:t>
            </a:r>
          </a:p>
          <a:p>
            <a:pPr>
              <a:spcAft>
                <a:spcPts val="1200"/>
              </a:spcAft>
            </a:pPr>
            <a:r>
              <a:rPr lang="en-US" sz="1800" dirty="0"/>
              <a:t>The challenge of making money last in retirement has never been greater:</a:t>
            </a:r>
          </a:p>
          <a:p>
            <a:pPr marL="285750" indent="-285750">
              <a:spcAft>
                <a:spcPts val="1200"/>
              </a:spcAft>
              <a:buFont typeface="Arial" panose="020B0604020202020204" pitchFamily="34" charset="0"/>
              <a:buChar char="•"/>
            </a:pPr>
            <a:r>
              <a:rPr lang="en-US" sz="1800" b="0" dirty="0"/>
              <a:t>In general, life expectancies are increasing</a:t>
            </a:r>
          </a:p>
          <a:p>
            <a:pPr marL="285750" indent="-285750">
              <a:spcAft>
                <a:spcPts val="1200"/>
              </a:spcAft>
              <a:buFont typeface="Arial" panose="020B0604020202020204" pitchFamily="34" charset="0"/>
              <a:buChar char="•"/>
            </a:pPr>
            <a:r>
              <a:rPr lang="en-US" sz="1800" b="0" dirty="0"/>
              <a:t>Fewer people have traditional defined benefit pensions</a:t>
            </a:r>
          </a:p>
          <a:p>
            <a:pPr marL="285750" indent="-285750">
              <a:spcAft>
                <a:spcPts val="1200"/>
              </a:spcAft>
              <a:buFont typeface="Arial" panose="020B0604020202020204" pitchFamily="34" charset="0"/>
              <a:buChar char="•"/>
            </a:pPr>
            <a:r>
              <a:rPr lang="en-US" sz="1800" b="0" dirty="0"/>
              <a:t>Most retirees are covered by Social Security but this program </a:t>
            </a:r>
            <a:br>
              <a:rPr lang="en-US" sz="1800" b="0" dirty="0"/>
            </a:br>
            <a:r>
              <a:rPr lang="en-US" sz="1800" b="0" dirty="0"/>
              <a:t>faces financial challenges</a:t>
            </a:r>
          </a:p>
          <a:p>
            <a:pPr marL="285750" indent="-285750">
              <a:spcAft>
                <a:spcPts val="1200"/>
              </a:spcAft>
              <a:buFont typeface="Arial" panose="020B0604020202020204" pitchFamily="34" charset="0"/>
              <a:buChar char="•"/>
            </a:pPr>
            <a:r>
              <a:rPr lang="en-US" sz="1800" b="0" dirty="0"/>
              <a:t>Stock and bond market volatility can be high and interest from </a:t>
            </a:r>
            <a:br>
              <a:rPr lang="en-US" sz="1800" b="0" dirty="0"/>
            </a:br>
            <a:r>
              <a:rPr lang="en-US" sz="1800" b="0" dirty="0"/>
              <a:t>bank accounts and CDs can be low</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1-13</a:t>
            </a:r>
            <a:endParaRPr lang="en-US" sz="1000" dirty="0">
              <a:latin typeface="Helvetica"/>
            </a:endParaRPr>
          </a:p>
        </p:txBody>
      </p:sp>
      <p:sp>
        <p:nvSpPr>
          <p:cNvPr id="6" name="Rounded Rectangle 12">
            <a:extLst>
              <a:ext uri="{FF2B5EF4-FFF2-40B4-BE49-F238E27FC236}">
                <a16:creationId xmlns:a16="http://schemas.microsoft.com/office/drawing/2014/main" id="{778097D3-08F0-4C0A-9CD9-EAC6E5E9F9D5}"/>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Tree>
    <p:extLst>
      <p:ext uri="{BB962C8B-B14F-4D97-AF65-F5344CB8AC3E}">
        <p14:creationId xmlns:p14="http://schemas.microsoft.com/office/powerpoint/2010/main" val="339008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Transferring Longevity Risk</a:t>
            </a:r>
          </a:p>
          <a:p>
            <a:pPr>
              <a:spcAft>
                <a:spcPts val="1200"/>
              </a:spcAft>
            </a:pPr>
            <a:r>
              <a:rPr lang="en-US" sz="1800" dirty="0"/>
              <a:t>Single Premium Immediate Annuities (SPIA) can provide:</a:t>
            </a:r>
          </a:p>
          <a:p>
            <a:pPr marL="285750" indent="-285750">
              <a:spcAft>
                <a:spcPts val="1200"/>
              </a:spcAft>
              <a:buFont typeface="Arial" panose="020B0604020202020204" pitchFamily="34" charset="0"/>
              <a:buChar char="•"/>
            </a:pPr>
            <a:r>
              <a:rPr lang="en-US" sz="1800" b="0" dirty="0"/>
              <a:t>A guaranteed lifelong income to cover basic expenses (all guarantees are based on the financial strength of the issuing insurance company)</a:t>
            </a:r>
          </a:p>
          <a:p>
            <a:pPr marL="285750" indent="-285750">
              <a:spcAft>
                <a:spcPts val="1200"/>
              </a:spcAft>
              <a:buFont typeface="Arial" panose="020B0604020202020204" pitchFamily="34" charset="0"/>
              <a:buChar char="•"/>
            </a:pPr>
            <a:r>
              <a:rPr lang="en-US" sz="1800" b="0" dirty="0"/>
              <a:t>Fixed income payments, or for an additional premium, provide increased payouts each year by a specific percentage</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1-13</a:t>
            </a:r>
            <a:endParaRPr lang="en-US" sz="1000" dirty="0">
              <a:latin typeface="Helvetica"/>
            </a:endParaRPr>
          </a:p>
        </p:txBody>
      </p:sp>
      <p:sp>
        <p:nvSpPr>
          <p:cNvPr id="5" name="Rounded Rectangle 12">
            <a:extLst>
              <a:ext uri="{FF2B5EF4-FFF2-40B4-BE49-F238E27FC236}">
                <a16:creationId xmlns:a16="http://schemas.microsoft.com/office/drawing/2014/main" id="{33D6F130-03FD-46DE-869F-A65B08A057B0}"/>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Tree>
    <p:extLst>
      <p:ext uri="{BB962C8B-B14F-4D97-AF65-F5344CB8AC3E}">
        <p14:creationId xmlns:p14="http://schemas.microsoft.com/office/powerpoint/2010/main" val="3529220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67685"/>
            <a:ext cx="8229600" cy="4958478"/>
          </a:xfrm>
        </p:spPr>
        <p:txBody>
          <a:bodyPr tIns="182880"/>
          <a:lstStyle/>
          <a:p>
            <a:pPr algn="ctr">
              <a:spcAft>
                <a:spcPts val="1200"/>
              </a:spcAft>
            </a:pPr>
            <a:r>
              <a:rPr lang="en-US" dirty="0"/>
              <a:t>Transferring Longevity Risk</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1-14</a:t>
            </a:r>
            <a:endParaRPr lang="en-US" sz="1000" dirty="0">
              <a:latin typeface="Helvetica"/>
            </a:endParaRPr>
          </a:p>
        </p:txBody>
      </p:sp>
      <p:sp>
        <p:nvSpPr>
          <p:cNvPr id="7" name="Rounded Rectangle 12">
            <a:extLst>
              <a:ext uri="{FF2B5EF4-FFF2-40B4-BE49-F238E27FC236}">
                <a16:creationId xmlns:a16="http://schemas.microsoft.com/office/drawing/2014/main" id="{5D0C0EF6-BAE3-44BC-9C96-B18991C74361}"/>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pic>
        <p:nvPicPr>
          <p:cNvPr id="4" name="Picture 3" descr="A table of information about an annuity&#10;&#10;Description automatically generated">
            <a:extLst>
              <a:ext uri="{FF2B5EF4-FFF2-40B4-BE49-F238E27FC236}">
                <a16:creationId xmlns:a16="http://schemas.microsoft.com/office/drawing/2014/main" id="{69C6702F-136B-4564-602A-F31B0755FF63}"/>
              </a:ext>
            </a:extLst>
          </p:cNvPr>
          <p:cNvPicPr>
            <a:picLocks noChangeAspect="1"/>
          </p:cNvPicPr>
          <p:nvPr/>
        </p:nvPicPr>
        <p:blipFill>
          <a:blip r:embed="rId3"/>
          <a:stretch>
            <a:fillRect/>
          </a:stretch>
        </p:blipFill>
        <p:spPr>
          <a:xfrm>
            <a:off x="1604758" y="2056118"/>
            <a:ext cx="5934484" cy="4139486"/>
          </a:xfrm>
          <a:prstGeom prst="rect">
            <a:avLst/>
          </a:prstGeom>
        </p:spPr>
      </p:pic>
    </p:spTree>
    <p:extLst>
      <p:ext uri="{BB962C8B-B14F-4D97-AF65-F5344CB8AC3E}">
        <p14:creationId xmlns:p14="http://schemas.microsoft.com/office/powerpoint/2010/main" val="277574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1-15</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Why Are Seniors at Higher Risk?</a:t>
            </a:r>
          </a:p>
          <a:p>
            <a:pPr marL="285750" indent="-285750">
              <a:spcAft>
                <a:spcPts val="1200"/>
              </a:spcAft>
              <a:buFont typeface="Arial" panose="020B0604020202020204" pitchFamily="34" charset="0"/>
              <a:buChar char="•"/>
            </a:pPr>
            <a:r>
              <a:rPr lang="en-US" sz="1800" b="0" dirty="0"/>
              <a:t>As a senior, it can sometimes feel like you have a target on your back </a:t>
            </a:r>
          </a:p>
          <a:p>
            <a:pPr marL="285750" indent="-285750">
              <a:spcAft>
                <a:spcPts val="1200"/>
              </a:spcAft>
              <a:buFont typeface="Arial" panose="020B0604020202020204" pitchFamily="34" charset="0"/>
              <a:buChar char="•"/>
            </a:pPr>
            <a:r>
              <a:rPr lang="en-US" sz="1800" b="0" dirty="0"/>
              <a:t>Scammers are always looking for easy marks</a:t>
            </a:r>
          </a:p>
          <a:p>
            <a:pPr marL="285750" indent="-285750">
              <a:spcAft>
                <a:spcPts val="1200"/>
              </a:spcAft>
              <a:buFont typeface="Arial" panose="020B0604020202020204" pitchFamily="34" charset="0"/>
              <a:buChar char="•"/>
            </a:pPr>
            <a:r>
              <a:rPr lang="en-US" sz="1800" b="0" dirty="0"/>
              <a:t>Common “pressure points” include loneliness, grief or loss, medical </a:t>
            </a:r>
            <a:br>
              <a:rPr lang="en-US" sz="1800" b="0" dirty="0"/>
            </a:br>
            <a:r>
              <a:rPr lang="en-US" sz="1800" b="0" dirty="0"/>
              <a:t>issues and personal affinities</a:t>
            </a:r>
          </a:p>
          <a:p>
            <a:pPr>
              <a:spcAft>
                <a:spcPts val="1200"/>
              </a:spcAft>
            </a:pPr>
            <a:endParaRPr lang="en-US" sz="1800" b="0" dirty="0"/>
          </a:p>
        </p:txBody>
      </p:sp>
    </p:spTree>
    <p:extLst>
      <p:ext uri="{BB962C8B-B14F-4D97-AF65-F5344CB8AC3E}">
        <p14:creationId xmlns:p14="http://schemas.microsoft.com/office/powerpoint/2010/main" val="3721963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1-16</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Elder Fraud Prevention</a:t>
            </a:r>
          </a:p>
          <a:p>
            <a:pPr marL="285750" indent="-285750">
              <a:spcAft>
                <a:spcPts val="1200"/>
              </a:spcAft>
              <a:buFont typeface="Arial" panose="020B0604020202020204" pitchFamily="34" charset="0"/>
              <a:buChar char="•"/>
            </a:pPr>
            <a:r>
              <a:rPr lang="en-US" sz="1800" b="0" dirty="0"/>
              <a:t>Don’t take logos, seals or job titles at face value</a:t>
            </a:r>
          </a:p>
          <a:p>
            <a:pPr marL="285750" indent="-285750">
              <a:spcAft>
                <a:spcPts val="1200"/>
              </a:spcAft>
              <a:buFont typeface="Arial" panose="020B0604020202020204" pitchFamily="34" charset="0"/>
              <a:buChar char="•"/>
            </a:pPr>
            <a:r>
              <a:rPr lang="en-US" sz="1800" b="0" dirty="0"/>
              <a:t>Stop and think before sending funds</a:t>
            </a:r>
          </a:p>
          <a:p>
            <a:pPr marL="285750" indent="-285750">
              <a:spcAft>
                <a:spcPts val="1200"/>
              </a:spcAft>
              <a:buFont typeface="Arial" panose="020B0604020202020204" pitchFamily="34" charset="0"/>
              <a:buChar char="•"/>
            </a:pPr>
            <a:r>
              <a:rPr lang="en-US" sz="1800" b="0" dirty="0"/>
              <a:t>Caller ID can be faked!</a:t>
            </a:r>
          </a:p>
          <a:p>
            <a:pPr marL="285750" indent="-285750">
              <a:spcAft>
                <a:spcPts val="1200"/>
              </a:spcAft>
              <a:buFont typeface="Arial" panose="020B0604020202020204" pitchFamily="34" charset="0"/>
              <a:buChar char="•"/>
            </a:pPr>
            <a:r>
              <a:rPr lang="en-US" sz="1800" b="0" dirty="0"/>
              <a:t>Don’t send funds without consulting family, attorney or financial professional</a:t>
            </a:r>
          </a:p>
          <a:p>
            <a:pPr marL="285750" indent="-285750">
              <a:spcAft>
                <a:spcPts val="1200"/>
              </a:spcAft>
              <a:buFont typeface="Arial" panose="020B0604020202020204" pitchFamily="34" charset="0"/>
              <a:buChar char="•"/>
            </a:pPr>
            <a:r>
              <a:rPr lang="en-US" sz="1800" b="0" dirty="0"/>
              <a:t>Listen to your financial institution!</a:t>
            </a:r>
          </a:p>
          <a:p>
            <a:pPr marL="285750" indent="-285750">
              <a:spcAft>
                <a:spcPts val="1200"/>
              </a:spcAft>
              <a:buFont typeface="Arial" panose="020B0604020202020204" pitchFamily="34" charset="0"/>
              <a:buChar char="•"/>
            </a:pPr>
            <a:r>
              <a:rPr lang="en-US" sz="1800" b="0" dirty="0"/>
              <a:t>Discuss with your financial professional before making a big financial decision</a:t>
            </a:r>
          </a:p>
          <a:p>
            <a:pPr>
              <a:spcAft>
                <a:spcPts val="1200"/>
              </a:spcAft>
            </a:pPr>
            <a:endParaRPr lang="en-US" sz="1800" b="0" dirty="0"/>
          </a:p>
        </p:txBody>
      </p:sp>
    </p:spTree>
    <p:extLst>
      <p:ext uri="{BB962C8B-B14F-4D97-AF65-F5344CB8AC3E}">
        <p14:creationId xmlns:p14="http://schemas.microsoft.com/office/powerpoint/2010/main" val="17502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1-17</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Identity Theft Prevention</a:t>
            </a:r>
          </a:p>
          <a:p>
            <a:pPr marL="285750" indent="-285750">
              <a:spcAft>
                <a:spcPts val="1200"/>
              </a:spcAft>
              <a:buFont typeface="Arial" panose="020B0604020202020204" pitchFamily="34" charset="0"/>
              <a:buChar char="•"/>
            </a:pPr>
            <a:r>
              <a:rPr lang="en-US" sz="1800" b="0" dirty="0"/>
              <a:t>Keep your Social Security card out of your wallet</a:t>
            </a:r>
          </a:p>
          <a:p>
            <a:pPr marL="285750" indent="-285750">
              <a:spcAft>
                <a:spcPts val="1200"/>
              </a:spcAft>
              <a:buFont typeface="Arial" panose="020B0604020202020204" pitchFamily="34" charset="0"/>
              <a:buChar char="•"/>
            </a:pPr>
            <a:r>
              <a:rPr lang="en-US" sz="1800" b="0" dirty="0"/>
              <a:t>Secure personal documents</a:t>
            </a:r>
          </a:p>
          <a:p>
            <a:pPr marL="285750" indent="-285750">
              <a:spcAft>
                <a:spcPts val="1200"/>
              </a:spcAft>
              <a:buFont typeface="Arial" panose="020B0604020202020204" pitchFamily="34" charset="0"/>
              <a:buChar char="•"/>
            </a:pPr>
            <a:r>
              <a:rPr lang="en-US" sz="1800" b="0" dirty="0"/>
              <a:t>Get funds delivered by direct deposit</a:t>
            </a:r>
          </a:p>
          <a:p>
            <a:pPr marL="285750" indent="-285750">
              <a:spcAft>
                <a:spcPts val="1200"/>
              </a:spcAft>
              <a:buFont typeface="Arial" panose="020B0604020202020204" pitchFamily="34" charset="0"/>
              <a:buChar char="•"/>
            </a:pPr>
            <a:r>
              <a:rPr lang="en-US" sz="1800" b="0" dirty="0"/>
              <a:t>Protect your mail</a:t>
            </a:r>
          </a:p>
          <a:p>
            <a:pPr marL="285750" indent="-285750">
              <a:spcAft>
                <a:spcPts val="1200"/>
              </a:spcAft>
              <a:buFont typeface="Arial" panose="020B0604020202020204" pitchFamily="34" charset="0"/>
              <a:buChar char="•"/>
            </a:pPr>
            <a:r>
              <a:rPr lang="en-US" sz="1800" b="0" dirty="0"/>
              <a:t>Order a credit report annually</a:t>
            </a:r>
          </a:p>
          <a:p>
            <a:pPr marL="285750" indent="-285750">
              <a:spcAft>
                <a:spcPts val="1200"/>
              </a:spcAft>
              <a:buFont typeface="Arial" panose="020B0604020202020204" pitchFamily="34" charset="0"/>
              <a:buChar char="•"/>
            </a:pPr>
            <a:r>
              <a:rPr lang="en-US" sz="1800" b="0" dirty="0"/>
              <a:t>Use a hard-to-guess password</a:t>
            </a:r>
          </a:p>
          <a:p>
            <a:pPr marL="285750" indent="-285750">
              <a:spcAft>
                <a:spcPts val="1200"/>
              </a:spcAft>
              <a:buFont typeface="Arial" panose="020B0604020202020204" pitchFamily="34" charset="0"/>
              <a:buChar char="•"/>
            </a:pPr>
            <a:r>
              <a:rPr lang="en-US" sz="1800" b="0" dirty="0"/>
              <a:t>Review all your incoming bills and statements</a:t>
            </a:r>
          </a:p>
          <a:p>
            <a:pPr marL="285750" indent="-285750">
              <a:spcAft>
                <a:spcPts val="1200"/>
              </a:spcAft>
              <a:buFont typeface="Arial" panose="020B0604020202020204" pitchFamily="34" charset="0"/>
              <a:buChar char="•"/>
            </a:pPr>
            <a:r>
              <a:rPr lang="en-US" sz="1800" b="0" dirty="0"/>
              <a:t>Don’t let anyone watch you input your bank PIN passcode</a:t>
            </a:r>
          </a:p>
        </p:txBody>
      </p:sp>
    </p:spTree>
    <p:extLst>
      <p:ext uri="{BB962C8B-B14F-4D97-AF65-F5344CB8AC3E}">
        <p14:creationId xmlns:p14="http://schemas.microsoft.com/office/powerpoint/2010/main" val="4273410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9C17EF0-0470-4C9E-BA2D-2E805A72341D}"/>
              </a:ext>
            </a:extLst>
          </p:cNvPr>
          <p:cNvPicPr>
            <a:picLocks noChangeAspect="1"/>
          </p:cNvPicPr>
          <p:nvPr/>
        </p:nvPicPr>
        <p:blipFill>
          <a:blip r:embed="rId3"/>
          <a:stretch>
            <a:fillRect/>
          </a:stretch>
        </p:blipFill>
        <p:spPr>
          <a:xfrm>
            <a:off x="0" y="0"/>
            <a:ext cx="9144000" cy="6858000"/>
          </a:xfrm>
          <a:prstGeom prst="rect">
            <a:avLst/>
          </a:prstGeom>
        </p:spPr>
      </p:pic>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Tree>
    <p:extLst>
      <p:ext uri="{BB962C8B-B14F-4D97-AF65-F5344CB8AC3E}">
        <p14:creationId xmlns:p14="http://schemas.microsoft.com/office/powerpoint/2010/main" val="58097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Introduction</a:t>
            </a:r>
          </a:p>
          <a:p>
            <a:pPr>
              <a:spcAft>
                <a:spcPts val="1200"/>
              </a:spcAft>
            </a:pPr>
            <a:r>
              <a:rPr lang="en-US" sz="1800" dirty="0"/>
              <a:t>What are your retirement income goals? What will it take to meet them?</a:t>
            </a:r>
          </a:p>
          <a:p>
            <a:pPr marL="285750" indent="-285750">
              <a:spcAft>
                <a:spcPts val="1200"/>
              </a:spcAft>
              <a:buFont typeface="Arial" panose="020B0604020202020204" pitchFamily="34" charset="0"/>
              <a:buChar char="•"/>
            </a:pPr>
            <a:r>
              <a:rPr lang="en-US" sz="1800" b="0" dirty="0"/>
              <a:t>Estimate your annual retirement withdrawal expenses</a:t>
            </a:r>
          </a:p>
          <a:p>
            <a:pPr marL="285750" indent="-285750">
              <a:spcAft>
                <a:spcPts val="1200"/>
              </a:spcAft>
              <a:buFont typeface="Arial" panose="020B0604020202020204" pitchFamily="34" charset="0"/>
              <a:buChar char="•"/>
            </a:pPr>
            <a:r>
              <a:rPr lang="en-US" sz="1800" b="0" dirty="0"/>
              <a:t>Estimate the income you will receive from Social Security, pensions, investments, and other sources</a:t>
            </a:r>
          </a:p>
          <a:p>
            <a:pPr marL="285750" indent="-285750">
              <a:spcAft>
                <a:spcPts val="1200"/>
              </a:spcAft>
              <a:buFont typeface="Arial" panose="020B0604020202020204" pitchFamily="34" charset="0"/>
              <a:buChar char="•"/>
            </a:pPr>
            <a:r>
              <a:rPr lang="en-US" sz="1800" b="0" dirty="0"/>
              <a:t>Determine your estimated annual withdrawals</a:t>
            </a:r>
          </a:p>
          <a:p>
            <a:pPr marL="285750" indent="-285750">
              <a:spcAft>
                <a:spcPts val="1200"/>
              </a:spcAft>
              <a:buFont typeface="Arial" panose="020B0604020202020204" pitchFamily="34" charset="0"/>
              <a:buChar char="•"/>
            </a:pPr>
            <a:r>
              <a:rPr lang="en-US" sz="1800" b="0" dirty="0"/>
              <a:t>Understand the effects of taxes and inflation</a:t>
            </a:r>
          </a:p>
          <a:p>
            <a:pPr marL="285750" indent="-285750">
              <a:spcAft>
                <a:spcPts val="1200"/>
              </a:spcAft>
              <a:buFont typeface="Arial" panose="020B0604020202020204" pitchFamily="34" charset="0"/>
              <a:buChar char="•"/>
            </a:pPr>
            <a:r>
              <a:rPr lang="en-US" sz="1800" b="0" dirty="0"/>
              <a:t>Understand the risks of market timing and investing into a declining market</a:t>
            </a:r>
          </a:p>
          <a:p>
            <a:pPr marL="457200" indent="-457200">
              <a:spcAft>
                <a:spcPts val="1200"/>
              </a:spcAft>
              <a:buFont typeface="Arial" panose="020B0604020202020204" pitchFamily="34" charset="0"/>
              <a:buChar char="•"/>
            </a:pPr>
            <a:endParaRPr lang="en-US" sz="1800" b="0" dirty="0"/>
          </a:p>
        </p:txBody>
      </p:sp>
    </p:spTree>
    <p:extLst>
      <p:ext uri="{BB962C8B-B14F-4D97-AF65-F5344CB8AC3E}">
        <p14:creationId xmlns:p14="http://schemas.microsoft.com/office/powerpoint/2010/main" val="3918785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2-2</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Retirement Income Withdrawal Exercise</a:t>
            </a:r>
          </a:p>
          <a:p>
            <a:pPr marL="342900" indent="-342900">
              <a:spcAft>
                <a:spcPts val="1200"/>
              </a:spcAft>
              <a:buFont typeface="+mj-lt"/>
              <a:buAutoNum type="arabicPeriod"/>
            </a:pPr>
            <a:r>
              <a:rPr lang="en-US" sz="1800" b="0" dirty="0"/>
              <a:t>Estimate annual withdrawals</a:t>
            </a:r>
          </a:p>
          <a:p>
            <a:pPr marL="342900" indent="-342900">
              <a:spcAft>
                <a:spcPts val="1200"/>
              </a:spcAft>
              <a:buFont typeface="+mj-lt"/>
              <a:buAutoNum type="arabicPeriod"/>
            </a:pPr>
            <a:r>
              <a:rPr lang="en-US" sz="1800" b="0" dirty="0"/>
              <a:t>Identify income sources</a:t>
            </a:r>
          </a:p>
          <a:p>
            <a:pPr marL="342900" indent="-342900">
              <a:spcAft>
                <a:spcPts val="1200"/>
              </a:spcAft>
              <a:buFont typeface="+mj-lt"/>
              <a:buAutoNum type="arabicPeriod"/>
            </a:pPr>
            <a:r>
              <a:rPr lang="en-US" sz="1800" b="0" dirty="0"/>
              <a:t>Estimate investment assets</a:t>
            </a:r>
          </a:p>
          <a:p>
            <a:pPr marL="342900" indent="-342900">
              <a:spcAft>
                <a:spcPts val="1200"/>
              </a:spcAft>
              <a:buFont typeface="+mj-lt"/>
              <a:buAutoNum type="arabicPeriod"/>
            </a:pPr>
            <a:r>
              <a:rPr lang="en-US" sz="1800" b="0" dirty="0"/>
              <a:t>Calculate annual withdrawal rate</a:t>
            </a:r>
          </a:p>
        </p:txBody>
      </p:sp>
    </p:spTree>
    <p:extLst>
      <p:ext uri="{BB962C8B-B14F-4D97-AF65-F5344CB8AC3E}">
        <p14:creationId xmlns:p14="http://schemas.microsoft.com/office/powerpoint/2010/main" val="207167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EF4DAE-7162-4870-A6C8-88238A454603}"/>
              </a:ext>
            </a:extLst>
          </p:cNvPr>
          <p:cNvPicPr>
            <a:picLocks noChangeAspect="1"/>
          </p:cNvPicPr>
          <p:nvPr/>
        </p:nvPicPr>
        <p:blipFill>
          <a:blip r:embed="rId3"/>
          <a:stretch>
            <a:fillRect/>
          </a:stretch>
        </p:blipFill>
        <p:spPr>
          <a:xfrm>
            <a:off x="0" y="0"/>
            <a:ext cx="9144000" cy="6858000"/>
          </a:xfrm>
          <a:prstGeom prst="rect">
            <a:avLst/>
          </a:prstGeom>
        </p:spPr>
      </p:pic>
      <p:sp>
        <p:nvSpPr>
          <p:cNvPr id="4" name="Title 3"/>
          <p:cNvSpPr>
            <a:spLocks noGrp="1"/>
          </p:cNvSpPr>
          <p:nvPr>
            <p:ph type="title" idx="4294967295"/>
          </p:nvPr>
        </p:nvSpPr>
        <p:spPr>
          <a:xfrm>
            <a:off x="0" y="365125"/>
            <a:ext cx="7886700" cy="1325563"/>
          </a:xfrm>
          <a:prstGeom prst="rect">
            <a:avLst/>
          </a:prstGeom>
        </p:spPr>
        <p:txBody>
          <a:bodyPr/>
          <a:lstStyle/>
          <a:p>
            <a:r>
              <a:rPr lang="en-US" baseline="0" dirty="0"/>
              <a:t> </a:t>
            </a:r>
            <a:endParaRPr lang="en-US" dirty="0"/>
          </a:p>
        </p:txBody>
      </p:sp>
    </p:spTree>
    <p:extLst>
      <p:ext uri="{BB962C8B-B14F-4D97-AF65-F5344CB8AC3E}">
        <p14:creationId xmlns:p14="http://schemas.microsoft.com/office/powerpoint/2010/main" val="3338207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2-3</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lvl="0">
              <a:spcAft>
                <a:spcPts val="1200"/>
              </a:spcAft>
            </a:pPr>
            <a:r>
              <a:rPr lang="en-US" dirty="0"/>
              <a:t>Step 1: Estimate </a:t>
            </a:r>
            <a:r>
              <a:rPr lang="en-US"/>
              <a:t>Annual Expenses</a:t>
            </a:r>
            <a:endParaRPr lang="en-US" dirty="0"/>
          </a:p>
        </p:txBody>
      </p:sp>
      <p:sp>
        <p:nvSpPr>
          <p:cNvPr id="6" name="TextBox 5">
            <a:extLst>
              <a:ext uri="{FF2B5EF4-FFF2-40B4-BE49-F238E27FC236}">
                <a16:creationId xmlns:a16="http://schemas.microsoft.com/office/drawing/2014/main" id="{4D6A08A5-8F55-478F-A61B-0930968704E8}"/>
              </a:ext>
            </a:extLst>
          </p:cNvPr>
          <p:cNvSpPr txBox="1"/>
          <p:nvPr/>
        </p:nvSpPr>
        <p:spPr>
          <a:xfrm>
            <a:off x="457201" y="2069897"/>
            <a:ext cx="3877294" cy="3416320"/>
          </a:xfrm>
          <a:prstGeom prst="rect">
            <a:avLst/>
          </a:prstGeom>
          <a:solidFill>
            <a:srgbClr val="F0F2EC"/>
          </a:solidFill>
          <a:ln>
            <a:solidFill>
              <a:srgbClr val="678138"/>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50000"/>
              </a:lnSpc>
            </a:pPr>
            <a:r>
              <a:rPr lang="en-US" b="1" dirty="0">
                <a:latin typeface="Helvetica" panose="020B0604020202020204" pitchFamily="34" charset="0"/>
                <a:cs typeface="Helvetica" panose="020B0604020202020204" pitchFamily="34" charset="0"/>
              </a:rPr>
              <a:t>Necessary Expenses:</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Housing			$_________</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Transportation		$_________</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Income taxes		$_________</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Healthcare		$_________</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Food 				$_________</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Clothing			$_________</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Misc.				$_________</a:t>
            </a:r>
          </a:p>
        </p:txBody>
      </p:sp>
      <p:sp>
        <p:nvSpPr>
          <p:cNvPr id="7" name="TextBox 6">
            <a:extLst>
              <a:ext uri="{FF2B5EF4-FFF2-40B4-BE49-F238E27FC236}">
                <a16:creationId xmlns:a16="http://schemas.microsoft.com/office/drawing/2014/main" id="{6C5C7D1E-138B-4EC5-B804-4A962637BE1F}"/>
              </a:ext>
            </a:extLst>
          </p:cNvPr>
          <p:cNvSpPr txBox="1"/>
          <p:nvPr/>
        </p:nvSpPr>
        <p:spPr>
          <a:xfrm>
            <a:off x="4809505" y="2069896"/>
            <a:ext cx="3877294" cy="2169825"/>
          </a:xfrm>
          <a:prstGeom prst="rect">
            <a:avLst/>
          </a:prstGeom>
          <a:solidFill>
            <a:srgbClr val="F0F2EC"/>
          </a:solidFill>
          <a:ln>
            <a:solidFill>
              <a:srgbClr val="678138"/>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50000"/>
              </a:lnSpc>
            </a:pPr>
            <a:r>
              <a:rPr lang="en-US" b="1" dirty="0">
                <a:latin typeface="Helvetica" panose="020B0604020202020204" pitchFamily="34" charset="0"/>
                <a:cs typeface="Helvetica" panose="020B0604020202020204" pitchFamily="34" charset="0"/>
              </a:rPr>
              <a:t>Discretionary Expenses:</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Entertainment	 	$_________</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Travel				$_________</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Gifts				$_________</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Misc.				$_________</a:t>
            </a:r>
          </a:p>
        </p:txBody>
      </p:sp>
      <p:sp>
        <p:nvSpPr>
          <p:cNvPr id="2" name="TextBox 1">
            <a:extLst>
              <a:ext uri="{FF2B5EF4-FFF2-40B4-BE49-F238E27FC236}">
                <a16:creationId xmlns:a16="http://schemas.microsoft.com/office/drawing/2014/main" id="{3719C317-EDB7-4E6A-B765-98B318043FCA}"/>
              </a:ext>
            </a:extLst>
          </p:cNvPr>
          <p:cNvSpPr txBox="1"/>
          <p:nvPr/>
        </p:nvSpPr>
        <p:spPr>
          <a:xfrm>
            <a:off x="4809505" y="4749323"/>
            <a:ext cx="3877294" cy="738664"/>
          </a:xfrm>
          <a:prstGeom prst="rect">
            <a:avLst/>
          </a:prstGeom>
          <a:solidFill>
            <a:srgbClr val="F0F2EC"/>
          </a:solidFill>
          <a:ln>
            <a:solidFill>
              <a:srgbClr val="678138"/>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i="1" dirty="0">
                <a:latin typeface="Helvetica" panose="020B0604020202020204" pitchFamily="34" charset="0"/>
                <a:cs typeface="Helvetica" panose="020B0604020202020204" pitchFamily="34" charset="0"/>
              </a:rPr>
              <a:t>Necessary annual expenses		$_______</a:t>
            </a:r>
          </a:p>
          <a:p>
            <a:r>
              <a:rPr lang="en-US" sz="1400" i="1" u="sng" dirty="0">
                <a:latin typeface="Helvetica" panose="020B0604020202020204" pitchFamily="34" charset="0"/>
                <a:cs typeface="Helvetica" panose="020B0604020202020204" pitchFamily="34" charset="0"/>
              </a:rPr>
              <a:t>+ Discretionary annual expenses</a:t>
            </a:r>
            <a:r>
              <a:rPr lang="en-US" sz="1400" i="1" dirty="0">
                <a:latin typeface="Helvetica" panose="020B0604020202020204" pitchFamily="34" charset="0"/>
                <a:cs typeface="Helvetica" panose="020B0604020202020204" pitchFamily="34" charset="0"/>
              </a:rPr>
              <a:t>  	$_______</a:t>
            </a:r>
          </a:p>
          <a:p>
            <a:r>
              <a:rPr lang="en-US" sz="1400" b="1" i="1" dirty="0">
                <a:latin typeface="Helvetica" panose="020B0604020202020204" pitchFamily="34" charset="0"/>
                <a:cs typeface="Helvetica" panose="020B0604020202020204" pitchFamily="34" charset="0"/>
              </a:rPr>
              <a:t>Total annual expenses 		 ($68,550)</a:t>
            </a:r>
          </a:p>
        </p:txBody>
      </p:sp>
    </p:spTree>
    <p:extLst>
      <p:ext uri="{BB962C8B-B14F-4D97-AF65-F5344CB8AC3E}">
        <p14:creationId xmlns:p14="http://schemas.microsoft.com/office/powerpoint/2010/main" val="3496709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2-4</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lvl="0">
              <a:spcAft>
                <a:spcPts val="1200"/>
              </a:spcAft>
            </a:pPr>
            <a:r>
              <a:rPr lang="en-US" dirty="0"/>
              <a:t>Step 2: Identify Income Sources</a:t>
            </a:r>
          </a:p>
        </p:txBody>
      </p:sp>
      <p:sp>
        <p:nvSpPr>
          <p:cNvPr id="6" name="TextBox 5">
            <a:extLst>
              <a:ext uri="{FF2B5EF4-FFF2-40B4-BE49-F238E27FC236}">
                <a16:creationId xmlns:a16="http://schemas.microsoft.com/office/drawing/2014/main" id="{4D6A08A5-8F55-478F-A61B-0930968704E8}"/>
              </a:ext>
            </a:extLst>
          </p:cNvPr>
          <p:cNvSpPr txBox="1"/>
          <p:nvPr/>
        </p:nvSpPr>
        <p:spPr>
          <a:xfrm>
            <a:off x="4809499" y="2060367"/>
            <a:ext cx="3877294" cy="1600438"/>
          </a:xfrm>
          <a:prstGeom prst="rect">
            <a:avLst/>
          </a:prstGeom>
          <a:solidFill>
            <a:srgbClr val="F0F2EC"/>
          </a:solidFill>
          <a:ln/>
        </p:spPr>
        <p:style>
          <a:lnRef idx="1">
            <a:schemeClr val="accent6"/>
          </a:lnRef>
          <a:fillRef idx="2">
            <a:schemeClr val="accent6"/>
          </a:fillRef>
          <a:effectRef idx="1">
            <a:schemeClr val="accent6"/>
          </a:effectRef>
          <a:fontRef idx="minor">
            <a:schemeClr val="dk1"/>
          </a:fontRef>
        </p:style>
        <p:txBody>
          <a:bodyPr wrap="square" lIns="182880" tIns="91440" rIns="182880" bIns="91440" rtlCol="0">
            <a:spAutoFit/>
          </a:bodyPr>
          <a:lstStyle/>
          <a:p>
            <a:pPr>
              <a:spcAft>
                <a:spcPts val="1200"/>
              </a:spcAft>
            </a:pPr>
            <a:r>
              <a:rPr lang="en-US" b="1" dirty="0">
                <a:latin typeface="Helvetica" panose="020B0604020202020204" pitchFamily="34" charset="0"/>
                <a:cs typeface="Helvetica" panose="020B0604020202020204" pitchFamily="34" charset="0"/>
              </a:rPr>
              <a:t>Each income source needs to be calculated:</a:t>
            </a:r>
          </a:p>
          <a:p>
            <a:pPr marL="285750" indent="-285750">
              <a:spcAft>
                <a:spcPts val="1200"/>
              </a:spcAft>
              <a:buFont typeface="Arial" panose="020B0604020202020204" pitchFamily="34" charset="0"/>
              <a:buChar char="•"/>
            </a:pPr>
            <a:r>
              <a:rPr lang="en-US" dirty="0">
                <a:latin typeface="Helvetica" panose="020B0604020202020204" pitchFamily="34" charset="0"/>
                <a:cs typeface="Helvetica" panose="020B0604020202020204" pitchFamily="34" charset="0"/>
              </a:rPr>
              <a:t>On a monthly basis </a:t>
            </a:r>
          </a:p>
          <a:p>
            <a:pPr marL="285750" indent="-285750">
              <a:spcAft>
                <a:spcPts val="1200"/>
              </a:spcAft>
              <a:buFont typeface="Arial" panose="020B0604020202020204" pitchFamily="34" charset="0"/>
              <a:buChar char="•"/>
            </a:pPr>
            <a:r>
              <a:rPr lang="en-US" dirty="0">
                <a:latin typeface="Helvetica" panose="020B0604020202020204" pitchFamily="34" charset="0"/>
                <a:cs typeface="Helvetica" panose="020B0604020202020204" pitchFamily="34" charset="0"/>
              </a:rPr>
              <a:t>On an annual basis</a:t>
            </a:r>
          </a:p>
        </p:txBody>
      </p:sp>
      <p:sp>
        <p:nvSpPr>
          <p:cNvPr id="7" name="TextBox 6">
            <a:extLst>
              <a:ext uri="{FF2B5EF4-FFF2-40B4-BE49-F238E27FC236}">
                <a16:creationId xmlns:a16="http://schemas.microsoft.com/office/drawing/2014/main" id="{6C5C7D1E-138B-4EC5-B804-4A962637BE1F}"/>
              </a:ext>
            </a:extLst>
          </p:cNvPr>
          <p:cNvSpPr txBox="1"/>
          <p:nvPr/>
        </p:nvSpPr>
        <p:spPr>
          <a:xfrm>
            <a:off x="457196" y="2060367"/>
            <a:ext cx="4114802" cy="3293209"/>
          </a:xfrm>
          <a:prstGeom prst="rect">
            <a:avLst/>
          </a:prstGeom>
          <a:solidFill>
            <a:srgbClr val="F0F2EC"/>
          </a:solidFill>
          <a:ln>
            <a:solidFill>
              <a:srgbClr val="678138"/>
            </a:solidFill>
          </a:ln>
        </p:spPr>
        <p:style>
          <a:lnRef idx="1">
            <a:schemeClr val="accent6"/>
          </a:lnRef>
          <a:fillRef idx="2">
            <a:schemeClr val="accent6"/>
          </a:fillRef>
          <a:effectRef idx="1">
            <a:schemeClr val="accent6"/>
          </a:effectRef>
          <a:fontRef idx="minor">
            <a:schemeClr val="dk1"/>
          </a:fontRef>
        </p:style>
        <p:txBody>
          <a:bodyPr wrap="square" lIns="182880" tIns="91440" rIns="182880" bIns="91440" rtlCol="0">
            <a:spAutoFit/>
          </a:bodyPr>
          <a:lstStyle/>
          <a:p>
            <a:pPr>
              <a:spcAft>
                <a:spcPts val="600"/>
              </a:spcAft>
            </a:pPr>
            <a:r>
              <a:rPr lang="en-US" b="1" dirty="0">
                <a:latin typeface="Helvetica" panose="020B0604020202020204" pitchFamily="34" charset="0"/>
                <a:cs typeface="Helvetica" panose="020B0604020202020204" pitchFamily="34" charset="0"/>
              </a:rPr>
              <a:t>Income Sources:</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Social Security	 	$_________</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Pension			$_________</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Employment		$_________</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Rental income		$_________</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Farm income		$_________</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Royalties			$_________</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Trust income		$_________</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Other sources		$_________</a:t>
            </a:r>
          </a:p>
        </p:txBody>
      </p:sp>
      <p:sp>
        <p:nvSpPr>
          <p:cNvPr id="2" name="TextBox 1">
            <a:extLst>
              <a:ext uri="{FF2B5EF4-FFF2-40B4-BE49-F238E27FC236}">
                <a16:creationId xmlns:a16="http://schemas.microsoft.com/office/drawing/2014/main" id="{3719C317-EDB7-4E6A-B765-98B318043FCA}"/>
              </a:ext>
            </a:extLst>
          </p:cNvPr>
          <p:cNvSpPr txBox="1"/>
          <p:nvPr/>
        </p:nvSpPr>
        <p:spPr>
          <a:xfrm>
            <a:off x="4809499" y="5045799"/>
            <a:ext cx="3877294" cy="307777"/>
          </a:xfrm>
          <a:prstGeom prst="rect">
            <a:avLst/>
          </a:prstGeom>
          <a:solidFill>
            <a:srgbClr val="F0F2EC"/>
          </a:solidFill>
          <a:ln>
            <a:solidFill>
              <a:srgbClr val="678138"/>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i="1" dirty="0">
                <a:latin typeface="Helvetica" panose="020B0604020202020204" pitchFamily="34" charset="0"/>
                <a:cs typeface="Helvetica" panose="020B0604020202020204" pitchFamily="34" charset="0"/>
              </a:rPr>
              <a:t>Annual income sources = 		$45,120</a:t>
            </a:r>
          </a:p>
        </p:txBody>
      </p:sp>
    </p:spTree>
    <p:extLst>
      <p:ext uri="{BB962C8B-B14F-4D97-AF65-F5344CB8AC3E}">
        <p14:creationId xmlns:p14="http://schemas.microsoft.com/office/powerpoint/2010/main" val="1100410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2-5</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lvl="0">
              <a:spcAft>
                <a:spcPts val="1200"/>
              </a:spcAft>
            </a:pPr>
            <a:r>
              <a:rPr lang="en-US" dirty="0"/>
              <a:t>Step 3: Estimate Investment Assets</a:t>
            </a:r>
          </a:p>
        </p:txBody>
      </p:sp>
      <p:sp>
        <p:nvSpPr>
          <p:cNvPr id="7" name="TextBox 6">
            <a:extLst>
              <a:ext uri="{FF2B5EF4-FFF2-40B4-BE49-F238E27FC236}">
                <a16:creationId xmlns:a16="http://schemas.microsoft.com/office/drawing/2014/main" id="{6C5C7D1E-138B-4EC5-B804-4A962637BE1F}"/>
              </a:ext>
            </a:extLst>
          </p:cNvPr>
          <p:cNvSpPr txBox="1"/>
          <p:nvPr/>
        </p:nvSpPr>
        <p:spPr>
          <a:xfrm>
            <a:off x="457198" y="2062126"/>
            <a:ext cx="3877294" cy="3216265"/>
          </a:xfrm>
          <a:prstGeom prst="rect">
            <a:avLst/>
          </a:prstGeom>
          <a:solidFill>
            <a:srgbClr val="F0F2EC"/>
          </a:solidFill>
          <a:ln>
            <a:solidFill>
              <a:srgbClr val="678138"/>
            </a:solidFill>
          </a:ln>
        </p:spPr>
        <p:style>
          <a:lnRef idx="1">
            <a:schemeClr val="accent6"/>
          </a:lnRef>
          <a:fillRef idx="2">
            <a:schemeClr val="accent6"/>
          </a:fillRef>
          <a:effectRef idx="1">
            <a:schemeClr val="accent6"/>
          </a:effectRef>
          <a:fontRef idx="minor">
            <a:schemeClr val="dk1"/>
          </a:fontRef>
        </p:style>
        <p:txBody>
          <a:bodyPr wrap="square" lIns="182880" tIns="91440" rIns="182880" bIns="91440" rtlCol="0">
            <a:spAutoFit/>
          </a:bodyPr>
          <a:lstStyle/>
          <a:p>
            <a:pPr>
              <a:spcAft>
                <a:spcPts val="600"/>
              </a:spcAft>
            </a:pPr>
            <a:r>
              <a:rPr lang="en-US" b="1" dirty="0">
                <a:latin typeface="Helvetica" panose="020B0604020202020204" pitchFamily="34" charset="0"/>
                <a:cs typeface="Helvetica" panose="020B0604020202020204" pitchFamily="34" charset="0"/>
              </a:rPr>
              <a:t>Investment Assets</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Savings accounts &amp; CDs</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401(k), 403(b), SEP-IRA, SIMPLE, 457 Plans</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IRAs</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Stocks &amp; bonds</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Mutual funds &amp; ETFs</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Deferred annuities</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Other</a:t>
            </a:r>
          </a:p>
        </p:txBody>
      </p:sp>
      <p:sp>
        <p:nvSpPr>
          <p:cNvPr id="2" name="TextBox 1">
            <a:extLst>
              <a:ext uri="{FF2B5EF4-FFF2-40B4-BE49-F238E27FC236}">
                <a16:creationId xmlns:a16="http://schemas.microsoft.com/office/drawing/2014/main" id="{3719C317-EDB7-4E6A-B765-98B318043FCA}"/>
              </a:ext>
            </a:extLst>
          </p:cNvPr>
          <p:cNvSpPr txBox="1"/>
          <p:nvPr/>
        </p:nvSpPr>
        <p:spPr>
          <a:xfrm>
            <a:off x="4809500" y="4971188"/>
            <a:ext cx="3877294" cy="307777"/>
          </a:xfrm>
          <a:prstGeom prst="rect">
            <a:avLst/>
          </a:prstGeom>
          <a:solidFill>
            <a:srgbClr val="F0F2EC"/>
          </a:solidFill>
          <a:ln>
            <a:solidFill>
              <a:srgbClr val="678138"/>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i="1" dirty="0">
                <a:latin typeface="Helvetica" panose="020B0604020202020204" pitchFamily="34" charset="0"/>
                <a:cs typeface="Helvetica" panose="020B0604020202020204" pitchFamily="34" charset="0"/>
              </a:rPr>
              <a:t>Total investment assets = 		$585,750</a:t>
            </a:r>
          </a:p>
        </p:txBody>
      </p:sp>
    </p:spTree>
    <p:extLst>
      <p:ext uri="{BB962C8B-B14F-4D97-AF65-F5344CB8AC3E}">
        <p14:creationId xmlns:p14="http://schemas.microsoft.com/office/powerpoint/2010/main" val="1842369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2-6</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Step 4: Calculate Annual Withdrawal Rate</a:t>
            </a:r>
          </a:p>
        </p:txBody>
      </p:sp>
      <p:sp>
        <p:nvSpPr>
          <p:cNvPr id="7" name="TextBox 6">
            <a:extLst>
              <a:ext uri="{FF2B5EF4-FFF2-40B4-BE49-F238E27FC236}">
                <a16:creationId xmlns:a16="http://schemas.microsoft.com/office/drawing/2014/main" id="{B2961020-B968-482B-947D-F63A682E64EE}"/>
              </a:ext>
            </a:extLst>
          </p:cNvPr>
          <p:cNvSpPr txBox="1"/>
          <p:nvPr/>
        </p:nvSpPr>
        <p:spPr>
          <a:xfrm>
            <a:off x="1570510" y="2064557"/>
            <a:ext cx="6002976" cy="1169551"/>
          </a:xfrm>
          <a:prstGeom prst="rect">
            <a:avLst/>
          </a:prstGeom>
          <a:solidFill>
            <a:srgbClr val="F0F2EC"/>
          </a:solidFill>
          <a:ln>
            <a:solidFill>
              <a:srgbClr val="678138"/>
            </a:solidFill>
          </a:ln>
        </p:spPr>
        <p:style>
          <a:lnRef idx="1">
            <a:schemeClr val="accent1"/>
          </a:lnRef>
          <a:fillRef idx="2">
            <a:schemeClr val="accent1"/>
          </a:fillRef>
          <a:effectRef idx="1">
            <a:schemeClr val="accent1"/>
          </a:effectRef>
          <a:fontRef idx="minor">
            <a:schemeClr val="dk1"/>
          </a:fontRef>
        </p:style>
        <p:txBody>
          <a:bodyPr wrap="square" lIns="182880" tIns="91440" rIns="182880" bIns="91440" rtlCol="0">
            <a:spAutoFit/>
          </a:bodyPr>
          <a:lstStyle/>
          <a:p>
            <a:pPr>
              <a:spcAft>
                <a:spcPts val="600"/>
              </a:spcAft>
            </a:pPr>
            <a:r>
              <a:rPr lang="en-US" i="1" dirty="0">
                <a:latin typeface="Helvetica" panose="020B0604020202020204" pitchFamily="34" charset="0"/>
                <a:cs typeface="Helvetica" panose="020B0604020202020204" pitchFamily="34" charset="0"/>
              </a:rPr>
              <a:t>Total annual expenses or income needed:	  $68,550</a:t>
            </a:r>
          </a:p>
          <a:p>
            <a:pPr>
              <a:spcAft>
                <a:spcPts val="600"/>
              </a:spcAft>
            </a:pPr>
            <a:r>
              <a:rPr lang="en-US" i="1" u="sng" dirty="0">
                <a:latin typeface="Helvetica" panose="020B0604020202020204" pitchFamily="34" charset="0"/>
                <a:cs typeface="Helvetica" panose="020B0604020202020204" pitchFamily="34" charset="0"/>
              </a:rPr>
              <a:t>- Income sources (annual total):			($45,120)       </a:t>
            </a:r>
          </a:p>
          <a:p>
            <a:pPr>
              <a:spcAft>
                <a:spcPts val="600"/>
              </a:spcAft>
            </a:pPr>
            <a:r>
              <a:rPr lang="en-US" b="1" i="1" dirty="0">
                <a:latin typeface="Helvetica" panose="020B0604020202020204" pitchFamily="34" charset="0"/>
                <a:cs typeface="Helvetica" panose="020B0604020202020204" pitchFamily="34" charset="0"/>
              </a:rPr>
              <a:t>= Annual income required from assets:	 $23,430</a:t>
            </a:r>
          </a:p>
        </p:txBody>
      </p:sp>
      <p:sp>
        <p:nvSpPr>
          <p:cNvPr id="8" name="TextBox 7">
            <a:extLst>
              <a:ext uri="{FF2B5EF4-FFF2-40B4-BE49-F238E27FC236}">
                <a16:creationId xmlns:a16="http://schemas.microsoft.com/office/drawing/2014/main" id="{E4D74AB5-ACBA-4668-9886-A433D76B3545}"/>
              </a:ext>
            </a:extLst>
          </p:cNvPr>
          <p:cNvSpPr txBox="1"/>
          <p:nvPr/>
        </p:nvSpPr>
        <p:spPr>
          <a:xfrm>
            <a:off x="1570510" y="3575034"/>
            <a:ext cx="6002976" cy="1169551"/>
          </a:xfrm>
          <a:prstGeom prst="rect">
            <a:avLst/>
          </a:prstGeom>
          <a:solidFill>
            <a:srgbClr val="F0F2EC"/>
          </a:solidFill>
          <a:ln>
            <a:solidFill>
              <a:srgbClr val="678138"/>
            </a:solidFill>
          </a:ln>
        </p:spPr>
        <p:style>
          <a:lnRef idx="1">
            <a:schemeClr val="accent1"/>
          </a:lnRef>
          <a:fillRef idx="2">
            <a:schemeClr val="accent1"/>
          </a:fillRef>
          <a:effectRef idx="1">
            <a:schemeClr val="accent1"/>
          </a:effectRef>
          <a:fontRef idx="minor">
            <a:schemeClr val="dk1"/>
          </a:fontRef>
        </p:style>
        <p:txBody>
          <a:bodyPr wrap="square" lIns="182880" tIns="91440" rIns="182880" bIns="91440" rtlCol="0">
            <a:spAutoFit/>
          </a:bodyPr>
          <a:lstStyle/>
          <a:p>
            <a:pPr>
              <a:spcAft>
                <a:spcPts val="600"/>
              </a:spcAft>
            </a:pPr>
            <a:r>
              <a:rPr lang="en-US" i="1" dirty="0">
                <a:latin typeface="Helvetica" panose="020B0604020202020204" pitchFamily="34" charset="0"/>
                <a:cs typeface="Helvetica" panose="020B0604020202020204" pitchFamily="34" charset="0"/>
              </a:rPr>
              <a:t>Annual income required from assets:		  $23,430</a:t>
            </a:r>
          </a:p>
          <a:p>
            <a:pPr>
              <a:spcAft>
                <a:spcPts val="600"/>
              </a:spcAft>
            </a:pPr>
            <a:r>
              <a:rPr lang="en-US" i="1" u="sng" dirty="0">
                <a:latin typeface="Helvetica" panose="020B0604020202020204" pitchFamily="34" charset="0"/>
                <a:cs typeface="Helvetica" panose="020B0604020202020204" pitchFamily="34" charset="0"/>
              </a:rPr>
              <a:t>÷ Total investment assets:					$585,750       </a:t>
            </a:r>
          </a:p>
          <a:p>
            <a:pPr>
              <a:spcAft>
                <a:spcPts val="600"/>
              </a:spcAft>
            </a:pPr>
            <a:r>
              <a:rPr lang="en-US" b="1" i="1" dirty="0">
                <a:latin typeface="Helvetica" panose="020B0604020202020204" pitchFamily="34" charset="0"/>
                <a:cs typeface="Helvetica" panose="020B0604020202020204" pitchFamily="34" charset="0"/>
              </a:rPr>
              <a:t>= Percentage annual withdrawal rate:			  4%</a:t>
            </a:r>
          </a:p>
        </p:txBody>
      </p:sp>
    </p:spTree>
    <p:extLst>
      <p:ext uri="{BB962C8B-B14F-4D97-AF65-F5344CB8AC3E}">
        <p14:creationId xmlns:p14="http://schemas.microsoft.com/office/powerpoint/2010/main" val="271127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2-7</a:t>
            </a:r>
            <a:endParaRPr lang="en-US" sz="1000" dirty="0">
              <a:latin typeface="Helvetica"/>
            </a:endParaRPr>
          </a:p>
        </p:txBody>
      </p:sp>
      <p:sp>
        <p:nvSpPr>
          <p:cNvPr id="4" name="Content Placeholder 3"/>
          <p:cNvSpPr>
            <a:spLocks noGrp="1"/>
          </p:cNvSpPr>
          <p:nvPr>
            <p:ph idx="1"/>
          </p:nvPr>
        </p:nvSpPr>
        <p:spPr>
          <a:xfrm>
            <a:off x="457199" y="1167686"/>
            <a:ext cx="8229599" cy="1064876"/>
          </a:xfrm>
        </p:spPr>
        <p:txBody>
          <a:bodyPr tIns="182880"/>
          <a:lstStyle/>
          <a:p>
            <a:pPr>
              <a:spcAft>
                <a:spcPts val="1200"/>
              </a:spcAft>
            </a:pPr>
            <a:r>
              <a:rPr lang="en-US" dirty="0"/>
              <a:t>Retirement Income Withdrawals</a:t>
            </a:r>
            <a:r>
              <a:rPr lang="en-US" baseline="30000" dirty="0"/>
              <a:t>1</a:t>
            </a:r>
          </a:p>
        </p:txBody>
      </p:sp>
      <p:sp>
        <p:nvSpPr>
          <p:cNvPr id="8" name="Rectangle 7">
            <a:extLst>
              <a:ext uri="{FF2B5EF4-FFF2-40B4-BE49-F238E27FC236}">
                <a16:creationId xmlns:a16="http://schemas.microsoft.com/office/drawing/2014/main" id="{00D3DBEB-2171-4266-B7C0-850D1D9A5453}"/>
              </a:ext>
            </a:extLst>
          </p:cNvPr>
          <p:cNvSpPr/>
          <p:nvPr/>
        </p:nvSpPr>
        <p:spPr>
          <a:xfrm>
            <a:off x="440759" y="5880241"/>
            <a:ext cx="8408773" cy="692497"/>
          </a:xfrm>
          <a:prstGeom prst="rect">
            <a:avLst/>
          </a:prstGeom>
        </p:spPr>
        <p:txBody>
          <a:bodyPr wrap="square" bIns="91440">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Withdrawals are taken at the beginning of each year. After the first year, annual withdrawals increase by 3% each year to compensate for future inflation. Results do not include any fees or expenses that would be incurred with an actual investment. Hypothetical investment results do not represent any specific product and are for illustrative purposes only.</a:t>
            </a:r>
          </a:p>
        </p:txBody>
      </p:sp>
      <p:pic>
        <p:nvPicPr>
          <p:cNvPr id="5" name="Picture 4" descr="A table with numbers and a green background&#10;&#10;Description automatically generated">
            <a:extLst>
              <a:ext uri="{FF2B5EF4-FFF2-40B4-BE49-F238E27FC236}">
                <a16:creationId xmlns:a16="http://schemas.microsoft.com/office/drawing/2014/main" id="{E8AD2449-A2B1-0847-C4DC-334EF46F2EC1}"/>
              </a:ext>
            </a:extLst>
          </p:cNvPr>
          <p:cNvPicPr>
            <a:picLocks noChangeAspect="1"/>
          </p:cNvPicPr>
          <p:nvPr/>
        </p:nvPicPr>
        <p:blipFill>
          <a:blip r:embed="rId3"/>
          <a:stretch>
            <a:fillRect/>
          </a:stretch>
        </p:blipFill>
        <p:spPr>
          <a:xfrm>
            <a:off x="2015552" y="2086798"/>
            <a:ext cx="5259185" cy="3603516"/>
          </a:xfrm>
          <a:prstGeom prst="rect">
            <a:avLst/>
          </a:prstGeom>
        </p:spPr>
      </p:pic>
    </p:spTree>
    <p:extLst>
      <p:ext uri="{BB962C8B-B14F-4D97-AF65-F5344CB8AC3E}">
        <p14:creationId xmlns:p14="http://schemas.microsoft.com/office/powerpoint/2010/main" val="2034455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lgn="ctr">
              <a:spcAft>
                <a:spcPts val="1200"/>
              </a:spcAft>
            </a:pPr>
            <a:r>
              <a:rPr lang="en-US" dirty="0"/>
              <a:t>Withdrawing Investment </a:t>
            </a:r>
            <a:br>
              <a:rPr lang="en-US" dirty="0"/>
            </a:br>
            <a:r>
              <a:rPr lang="en-US" dirty="0"/>
              <a:t>Income from your Portfolio</a:t>
            </a:r>
            <a:r>
              <a:rPr lang="en-US" baseline="30000" dirty="0"/>
              <a:t>1</a:t>
            </a:r>
          </a:p>
          <a:p>
            <a:pPr>
              <a:spcAft>
                <a:spcPts val="1200"/>
              </a:spcAft>
            </a:pP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2-8</a:t>
            </a:r>
            <a:endParaRPr lang="en-US" sz="1000" dirty="0">
              <a:latin typeface="Helvetica"/>
            </a:endParaRPr>
          </a:p>
        </p:txBody>
      </p:sp>
      <p:sp>
        <p:nvSpPr>
          <p:cNvPr id="8" name="Rectangle 7">
            <a:extLst>
              <a:ext uri="{FF2B5EF4-FFF2-40B4-BE49-F238E27FC236}">
                <a16:creationId xmlns:a16="http://schemas.microsoft.com/office/drawing/2014/main" id="{AAD4195D-8FDB-45DD-80C6-4D7E6148B780}"/>
              </a:ext>
            </a:extLst>
          </p:cNvPr>
          <p:cNvSpPr/>
          <p:nvPr/>
        </p:nvSpPr>
        <p:spPr>
          <a:xfrm>
            <a:off x="457201" y="6070767"/>
            <a:ext cx="8229599" cy="507831"/>
          </a:xfrm>
          <a:prstGeom prst="rect">
            <a:avLst/>
          </a:prstGeom>
        </p:spPr>
        <p:txBody>
          <a:bodyPr wrap="square" bIns="91440">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Please note that this chart comes with a few assumptions, including 6% average annual yield on balance (hypothetical and does not represent any specific investment or strategy), 3% annual inflation rate, all savings are fully invested and the principal is $0 at the end of the stated term</a:t>
            </a:r>
          </a:p>
        </p:txBody>
      </p:sp>
      <p:sp>
        <p:nvSpPr>
          <p:cNvPr id="9" name="Rounded Rectangle 12">
            <a:extLst>
              <a:ext uri="{FF2B5EF4-FFF2-40B4-BE49-F238E27FC236}">
                <a16:creationId xmlns:a16="http://schemas.microsoft.com/office/drawing/2014/main" id="{DF0FF737-C538-0FFE-05D6-88B798828E69}"/>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pic>
        <p:nvPicPr>
          <p:cNvPr id="4" name="Picture 3" descr="A screenshot of a graph&#10;&#10;Description automatically generated">
            <a:extLst>
              <a:ext uri="{FF2B5EF4-FFF2-40B4-BE49-F238E27FC236}">
                <a16:creationId xmlns:a16="http://schemas.microsoft.com/office/drawing/2014/main" id="{B9E481DF-6C4E-6E67-D8F6-F519A56CE23D}"/>
              </a:ext>
            </a:extLst>
          </p:cNvPr>
          <p:cNvPicPr>
            <a:picLocks noChangeAspect="1"/>
          </p:cNvPicPr>
          <p:nvPr/>
        </p:nvPicPr>
        <p:blipFill>
          <a:blip r:embed="rId3"/>
          <a:stretch>
            <a:fillRect/>
          </a:stretch>
        </p:blipFill>
        <p:spPr>
          <a:xfrm>
            <a:off x="455891" y="2451809"/>
            <a:ext cx="8230908" cy="3387205"/>
          </a:xfrm>
          <a:prstGeom prst="rect">
            <a:avLst/>
          </a:prstGeom>
        </p:spPr>
      </p:pic>
    </p:spTree>
    <p:extLst>
      <p:ext uri="{BB962C8B-B14F-4D97-AF65-F5344CB8AC3E}">
        <p14:creationId xmlns:p14="http://schemas.microsoft.com/office/powerpoint/2010/main" val="411075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2">
            <a:extLst>
              <a:ext uri="{FF2B5EF4-FFF2-40B4-BE49-F238E27FC236}">
                <a16:creationId xmlns:a16="http://schemas.microsoft.com/office/drawing/2014/main" id="{5568294A-BCC2-F47E-F1EE-41DFA8154872}"/>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prstClr val="white"/>
                </a:solidFill>
                <a:latin typeface="Helvetica"/>
              </a:rPr>
              <a:t>How Long Will My Money Last?</a:t>
            </a:r>
          </a:p>
        </p:txBody>
      </p:sp>
      <p:sp>
        <p:nvSpPr>
          <p:cNvPr id="17" name="Rounded Rectangle 13">
            <a:extLst>
              <a:ext uri="{FF2B5EF4-FFF2-40B4-BE49-F238E27FC236}">
                <a16:creationId xmlns:a16="http://schemas.microsoft.com/office/drawing/2014/main" id="{B44280FD-F5A6-0DD0-95A7-CD890A0BBC1F}"/>
              </a:ext>
            </a:extLst>
          </p:cNvPr>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prstClr val="white"/>
                </a:solidFill>
                <a:latin typeface="Helvetica"/>
              </a:rPr>
              <a:t>Page 2-9</a:t>
            </a:r>
          </a:p>
        </p:txBody>
      </p:sp>
      <p:sp>
        <p:nvSpPr>
          <p:cNvPr id="18" name="Content Placeholder 3">
            <a:extLst>
              <a:ext uri="{FF2B5EF4-FFF2-40B4-BE49-F238E27FC236}">
                <a16:creationId xmlns:a16="http://schemas.microsoft.com/office/drawing/2014/main" id="{890EE75C-B8CD-91FE-47F4-385A7632C60A}"/>
              </a:ext>
            </a:extLst>
          </p:cNvPr>
          <p:cNvSpPr>
            <a:spLocks noGrp="1"/>
          </p:cNvSpPr>
          <p:nvPr>
            <p:ph idx="1"/>
          </p:nvPr>
        </p:nvSpPr>
        <p:spPr>
          <a:xfrm>
            <a:off x="457201" y="1073488"/>
            <a:ext cx="8229599" cy="4425395"/>
          </a:xfrm>
        </p:spPr>
        <p:txBody>
          <a:bodyPr tIns="182880"/>
          <a:lstStyle/>
          <a:p>
            <a:pPr>
              <a:spcAft>
                <a:spcPts val="1200"/>
              </a:spcAft>
            </a:pPr>
            <a:r>
              <a:rPr lang="en-US" dirty="0"/>
              <a:t>Investing in a Declining Market</a:t>
            </a:r>
          </a:p>
        </p:txBody>
      </p:sp>
      <p:sp>
        <p:nvSpPr>
          <p:cNvPr id="19" name="Rectangle 18">
            <a:extLst>
              <a:ext uri="{FF2B5EF4-FFF2-40B4-BE49-F238E27FC236}">
                <a16:creationId xmlns:a16="http://schemas.microsoft.com/office/drawing/2014/main" id="{CBAEC5B8-89AA-17C9-56F1-4F93EA609939}"/>
              </a:ext>
            </a:extLst>
          </p:cNvPr>
          <p:cNvSpPr/>
          <p:nvPr/>
        </p:nvSpPr>
        <p:spPr>
          <a:xfrm>
            <a:off x="347134" y="5522204"/>
            <a:ext cx="8398933" cy="1431161"/>
          </a:xfrm>
          <a:prstGeom prst="rect">
            <a:avLst/>
          </a:prstGeom>
        </p:spPr>
        <p:txBody>
          <a:bodyPr wrap="square" bIns="91440">
            <a:spAutoFit/>
          </a:bodyPr>
          <a:lstStyle/>
          <a:p>
            <a:r>
              <a:rPr lang="en-US" sz="1200" i="1" baseline="30000" dirty="0">
                <a:solidFill>
                  <a:prstClr val="black"/>
                </a:solidFill>
                <a:latin typeface="Arial Narrow" panose="020B0606020202030204" pitchFamily="34" charset="0"/>
              </a:rPr>
              <a:t>1</a:t>
            </a:r>
            <a:r>
              <a:rPr lang="en-US" sz="1200" i="1" dirty="0">
                <a:solidFill>
                  <a:prstClr val="black"/>
                </a:solidFill>
                <a:latin typeface="Arial Narrow" panose="020B0606020202030204" pitchFamily="34" charset="0"/>
              </a:rPr>
              <a:t> S&amp;P Dow Jones Indices, S&amp;P 500. Retrieved January, 2023. </a:t>
            </a:r>
          </a:p>
          <a:p>
            <a:pPr defTabSz="457200"/>
            <a:r>
              <a:rPr lang="en-US" sz="1200" i="1" dirty="0">
                <a:solidFill>
                  <a:prstClr val="black"/>
                </a:solidFill>
              </a:rPr>
              <a:t>All information for an index prior to its Launch Date is hypothetical back-tested, not actual performance, based on the index methodology in effect on the Launch Date. Actual returns may differ significantly from, and be lower than, back-tested returns. Past performance is not an indication or guarantee of future results. </a:t>
            </a:r>
            <a:br>
              <a:rPr lang="en-US" sz="1200" dirty="0">
                <a:solidFill>
                  <a:prstClr val="black"/>
                </a:solidFill>
              </a:rPr>
            </a:br>
            <a:endParaRPr lang="en-US" sz="1200" dirty="0">
              <a:solidFill>
                <a:prstClr val="black"/>
              </a:solidFill>
            </a:endParaRPr>
          </a:p>
          <a:p>
            <a:pPr defTabSz="457200"/>
            <a:br>
              <a:rPr lang="en-US" sz="1200" dirty="0">
                <a:solidFill>
                  <a:prstClr val="black"/>
                </a:solidFill>
              </a:rPr>
            </a:br>
            <a:r>
              <a:rPr lang="en-US" sz="1200" i="1" dirty="0">
                <a:solidFill>
                  <a:prstClr val="black"/>
                </a:solidFill>
                <a:latin typeface="Arial Narrow" panose="020B0606020202030204" pitchFamily="34" charset="0"/>
              </a:rPr>
              <a:t> </a:t>
            </a:r>
          </a:p>
        </p:txBody>
      </p:sp>
      <p:pic>
        <p:nvPicPr>
          <p:cNvPr id="3" name="Picture 2" descr="A graph showing the growth of the stock market&#10;&#10;Description automatically generated">
            <a:extLst>
              <a:ext uri="{FF2B5EF4-FFF2-40B4-BE49-F238E27FC236}">
                <a16:creationId xmlns:a16="http://schemas.microsoft.com/office/drawing/2014/main" id="{68999684-CB8B-7654-EB97-B5E811B7D662}"/>
              </a:ext>
            </a:extLst>
          </p:cNvPr>
          <p:cNvPicPr>
            <a:picLocks noChangeAspect="1"/>
          </p:cNvPicPr>
          <p:nvPr/>
        </p:nvPicPr>
        <p:blipFill>
          <a:blip r:embed="rId3"/>
          <a:stretch>
            <a:fillRect/>
          </a:stretch>
        </p:blipFill>
        <p:spPr>
          <a:xfrm>
            <a:off x="2317750" y="2026297"/>
            <a:ext cx="4508500" cy="3213100"/>
          </a:xfrm>
          <a:prstGeom prst="rect">
            <a:avLst/>
          </a:prstGeom>
        </p:spPr>
      </p:pic>
    </p:spTree>
    <p:extLst>
      <p:ext uri="{BB962C8B-B14F-4D97-AF65-F5344CB8AC3E}">
        <p14:creationId xmlns:p14="http://schemas.microsoft.com/office/powerpoint/2010/main" val="201054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2-9</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Impact of Down Markets</a:t>
            </a:r>
            <a:r>
              <a:rPr lang="en-US" baseline="30000" dirty="0"/>
              <a:t>1</a:t>
            </a:r>
          </a:p>
          <a:p>
            <a:pPr marL="285750" indent="-285750">
              <a:spcAft>
                <a:spcPts val="1200"/>
              </a:spcAft>
              <a:buFont typeface="Arial" panose="020B0604020202020204" pitchFamily="34" charset="0"/>
              <a:buChar char="•"/>
            </a:pPr>
            <a:r>
              <a:rPr lang="en-US" sz="1800" b="0" dirty="0"/>
              <a:t>Systematic withdrawals are subject to market fluctuations </a:t>
            </a:r>
          </a:p>
          <a:p>
            <a:pPr marL="285750" indent="-285750">
              <a:spcAft>
                <a:spcPts val="1200"/>
              </a:spcAft>
              <a:buFont typeface="Arial" panose="020B0604020202020204" pitchFamily="34" charset="0"/>
              <a:buChar char="•"/>
            </a:pPr>
            <a:r>
              <a:rPr lang="en-US" sz="1800" b="0" dirty="0"/>
              <a:t>It can make a significant difference when a down market occurs</a:t>
            </a:r>
          </a:p>
        </p:txBody>
      </p:sp>
      <p:sp>
        <p:nvSpPr>
          <p:cNvPr id="6" name="TextBox 5">
            <a:extLst>
              <a:ext uri="{FF2B5EF4-FFF2-40B4-BE49-F238E27FC236}">
                <a16:creationId xmlns:a16="http://schemas.microsoft.com/office/drawing/2014/main" id="{10089E54-5267-4EBA-B274-0585D34CB16B}"/>
              </a:ext>
            </a:extLst>
          </p:cNvPr>
          <p:cNvSpPr txBox="1"/>
          <p:nvPr/>
        </p:nvSpPr>
        <p:spPr>
          <a:xfrm>
            <a:off x="519547" y="3072740"/>
            <a:ext cx="3138054" cy="2354491"/>
          </a:xfrm>
          <a:prstGeom prst="rect">
            <a:avLst/>
          </a:prstGeom>
          <a:solidFill>
            <a:srgbClr val="F0F2EC"/>
          </a:solidFill>
          <a:ln>
            <a:solidFill>
              <a:srgbClr val="678138"/>
            </a:solidFill>
          </a:ln>
        </p:spPr>
        <p:style>
          <a:lnRef idx="1">
            <a:schemeClr val="accent6"/>
          </a:lnRef>
          <a:fillRef idx="2">
            <a:schemeClr val="accent6"/>
          </a:fillRef>
          <a:effectRef idx="1">
            <a:schemeClr val="accent6"/>
          </a:effectRef>
          <a:fontRef idx="minor">
            <a:schemeClr val="dk1"/>
          </a:fontRef>
        </p:style>
        <p:txBody>
          <a:bodyPr wrap="square" lIns="182880" tIns="91440" rIns="182880" bIns="91440" rtlCol="0">
            <a:spAutoFit/>
          </a:bodyPr>
          <a:lstStyle/>
          <a:p>
            <a:pPr>
              <a:spcAft>
                <a:spcPts val="600"/>
              </a:spcAft>
            </a:pPr>
            <a:r>
              <a:rPr lang="en-US" b="1" dirty="0">
                <a:latin typeface="Helvetica" panose="020B0604020202020204" pitchFamily="34" charset="0"/>
                <a:cs typeface="Helvetica" panose="020B0604020202020204" pitchFamily="34" charset="0"/>
              </a:rPr>
              <a:t>Example</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$1,000,000 nest egg</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$50,000 annual withdrawal (5%) over 30 years</a:t>
            </a:r>
          </a:p>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3% annual adjustment for inflation</a:t>
            </a:r>
          </a:p>
        </p:txBody>
      </p:sp>
      <p:sp>
        <p:nvSpPr>
          <p:cNvPr id="9" name="Rectangle 8">
            <a:extLst>
              <a:ext uri="{FF2B5EF4-FFF2-40B4-BE49-F238E27FC236}">
                <a16:creationId xmlns:a16="http://schemas.microsoft.com/office/drawing/2014/main" id="{EFF3FAFB-8E45-4C75-8B86-380B991D46BA}"/>
              </a:ext>
            </a:extLst>
          </p:cNvPr>
          <p:cNvSpPr/>
          <p:nvPr/>
        </p:nvSpPr>
        <p:spPr>
          <a:xfrm>
            <a:off x="457199" y="6070767"/>
            <a:ext cx="8167252" cy="507831"/>
          </a:xfrm>
          <a:prstGeom prst="rect">
            <a:avLst/>
          </a:prstGeom>
        </p:spPr>
        <p:txBody>
          <a:bodyPr wrap="square" bIns="91440">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Return is annualized percentage. Inflation adjustment compounded annually. Withdrawals taken at the beginning of the year. Sales charges and taxes are not considered. Hypothetical illustration, not typical of actual returns or representative of any specific investment.</a:t>
            </a:r>
          </a:p>
        </p:txBody>
      </p:sp>
      <p:pic>
        <p:nvPicPr>
          <p:cNvPr id="5" name="Picture 4" descr="A table with numbers and letters&#10;&#10;Description automatically generated">
            <a:extLst>
              <a:ext uri="{FF2B5EF4-FFF2-40B4-BE49-F238E27FC236}">
                <a16:creationId xmlns:a16="http://schemas.microsoft.com/office/drawing/2014/main" id="{7ABC7E23-F156-8511-6BB7-F50A524E80B9}"/>
              </a:ext>
            </a:extLst>
          </p:cNvPr>
          <p:cNvPicPr>
            <a:picLocks noChangeAspect="1"/>
          </p:cNvPicPr>
          <p:nvPr/>
        </p:nvPicPr>
        <p:blipFill>
          <a:blip r:embed="rId3"/>
          <a:stretch>
            <a:fillRect/>
          </a:stretch>
        </p:blipFill>
        <p:spPr>
          <a:xfrm>
            <a:off x="3951237" y="3072740"/>
            <a:ext cx="4673214" cy="2648570"/>
          </a:xfrm>
          <a:prstGeom prst="rect">
            <a:avLst/>
          </a:prstGeom>
        </p:spPr>
      </p:pic>
    </p:spTree>
    <p:extLst>
      <p:ext uri="{BB962C8B-B14F-4D97-AF65-F5344CB8AC3E}">
        <p14:creationId xmlns:p14="http://schemas.microsoft.com/office/powerpoint/2010/main" val="3886581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683336" y="818230"/>
            <a:ext cx="1003464"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2-10</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Investing in a Declining Market</a:t>
            </a:r>
          </a:p>
          <a:p>
            <a:pPr>
              <a:spcAft>
                <a:spcPts val="1200"/>
              </a:spcAft>
            </a:pPr>
            <a:r>
              <a:rPr lang="en-US" sz="1800" b="0" dirty="0"/>
              <a:t> </a:t>
            </a:r>
          </a:p>
        </p:txBody>
      </p:sp>
      <p:pic>
        <p:nvPicPr>
          <p:cNvPr id="3" name="Picture 2" descr="A graph of a market decline&#10;&#10;Description automatically generated">
            <a:extLst>
              <a:ext uri="{FF2B5EF4-FFF2-40B4-BE49-F238E27FC236}">
                <a16:creationId xmlns:a16="http://schemas.microsoft.com/office/drawing/2014/main" id="{4A1C424B-1C5B-C530-CEEE-708C52A5D672}"/>
              </a:ext>
            </a:extLst>
          </p:cNvPr>
          <p:cNvPicPr>
            <a:picLocks noChangeAspect="1"/>
          </p:cNvPicPr>
          <p:nvPr/>
        </p:nvPicPr>
        <p:blipFill>
          <a:blip r:embed="rId3"/>
          <a:stretch>
            <a:fillRect/>
          </a:stretch>
        </p:blipFill>
        <p:spPr>
          <a:xfrm>
            <a:off x="457197" y="2070100"/>
            <a:ext cx="8221610" cy="3620215"/>
          </a:xfrm>
          <a:prstGeom prst="rect">
            <a:avLst/>
          </a:prstGeom>
        </p:spPr>
      </p:pic>
    </p:spTree>
    <p:extLst>
      <p:ext uri="{BB962C8B-B14F-4D97-AF65-F5344CB8AC3E}">
        <p14:creationId xmlns:p14="http://schemas.microsoft.com/office/powerpoint/2010/main" val="565883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683336" y="818230"/>
            <a:ext cx="1003464"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2-11</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Investing in a Declining Market</a:t>
            </a:r>
          </a:p>
          <a:p>
            <a:pPr>
              <a:spcAft>
                <a:spcPts val="1200"/>
              </a:spcAft>
            </a:pPr>
            <a:r>
              <a:rPr lang="en-US" sz="1800" b="0" dirty="0"/>
              <a:t> </a:t>
            </a:r>
          </a:p>
        </p:txBody>
      </p:sp>
      <p:pic>
        <p:nvPicPr>
          <p:cNvPr id="5" name="Picture 4" descr="A green graph with black background&#10;&#10;Description automatically generated">
            <a:extLst>
              <a:ext uri="{FF2B5EF4-FFF2-40B4-BE49-F238E27FC236}">
                <a16:creationId xmlns:a16="http://schemas.microsoft.com/office/drawing/2014/main" id="{5FB22E55-C514-C29B-AA3D-D72CD1524EC9}"/>
              </a:ext>
            </a:extLst>
          </p:cNvPr>
          <p:cNvPicPr>
            <a:picLocks noChangeAspect="1"/>
          </p:cNvPicPr>
          <p:nvPr/>
        </p:nvPicPr>
        <p:blipFill>
          <a:blip r:embed="rId3"/>
          <a:stretch>
            <a:fillRect/>
          </a:stretch>
        </p:blipFill>
        <p:spPr>
          <a:xfrm>
            <a:off x="457197" y="2070101"/>
            <a:ext cx="8221607" cy="3620214"/>
          </a:xfrm>
          <a:prstGeom prst="rect">
            <a:avLst/>
          </a:prstGeom>
        </p:spPr>
      </p:pic>
    </p:spTree>
    <p:extLst>
      <p:ext uri="{BB962C8B-B14F-4D97-AF65-F5344CB8AC3E}">
        <p14:creationId xmlns:p14="http://schemas.microsoft.com/office/powerpoint/2010/main" val="159909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Introduction</a:t>
            </a:r>
            <a:endParaRPr lang="en-US" sz="1800" b="0" dirty="0"/>
          </a:p>
          <a:p>
            <a:pPr marL="285750" indent="-285750">
              <a:spcAft>
                <a:spcPts val="1200"/>
              </a:spcAft>
              <a:buFont typeface="Arial" panose="020B0604020202020204" pitchFamily="34" charset="0"/>
              <a:buChar char="•"/>
            </a:pPr>
            <a:r>
              <a:rPr lang="en-US" sz="1800" b="0" dirty="0"/>
              <a:t>How did your parents retire?</a:t>
            </a:r>
          </a:p>
          <a:p>
            <a:pPr marL="285750" indent="-285750">
              <a:spcAft>
                <a:spcPts val="1200"/>
              </a:spcAft>
              <a:buFont typeface="Arial" panose="020B0604020202020204" pitchFamily="34" charset="0"/>
              <a:buChar char="•"/>
            </a:pPr>
            <a:r>
              <a:rPr lang="en-US" sz="1800" b="0" dirty="0"/>
              <a:t>Your experience so far may have been very different</a:t>
            </a:r>
          </a:p>
          <a:p>
            <a:pPr marL="285750" indent="-285750">
              <a:spcAft>
                <a:spcPts val="1200"/>
              </a:spcAft>
              <a:buFont typeface="Arial" panose="020B0604020202020204" pitchFamily="34" charset="0"/>
              <a:buChar char="•"/>
            </a:pPr>
            <a:r>
              <a:rPr lang="en-US" sz="1800" b="0" dirty="0"/>
              <a:t>Combined with increasing lifespans and (in some cases) earlier retirement, today’s seniors may spend more than a quarter of their lives in retirement</a:t>
            </a:r>
          </a:p>
          <a:p>
            <a:pPr marL="285750" indent="-285750">
              <a:spcAft>
                <a:spcPts val="1200"/>
              </a:spcAft>
              <a:buFont typeface="Arial" panose="020B0604020202020204" pitchFamily="34" charset="0"/>
              <a:buChar char="•"/>
            </a:pPr>
            <a:r>
              <a:rPr lang="en-US" sz="1800" b="0" dirty="0"/>
              <a:t>What’s your unique vision of an ideal retirement? </a:t>
            </a:r>
          </a:p>
          <a:p>
            <a:pPr marL="285750" indent="-285750">
              <a:spcAft>
                <a:spcPts val="1200"/>
              </a:spcAft>
              <a:buFont typeface="Arial" panose="020B0604020202020204" pitchFamily="34" charset="0"/>
              <a:buChar char="•"/>
            </a:pPr>
            <a:endParaRPr lang="en-US" sz="1800" b="0" dirty="0"/>
          </a:p>
          <a:p>
            <a:pPr marL="285750" indent="-285750">
              <a:spcAft>
                <a:spcPts val="1200"/>
              </a:spcAft>
              <a:buFont typeface="Arial" panose="020B0604020202020204" pitchFamily="34" charset="0"/>
              <a:buChar char="•"/>
            </a:pP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1-1</a:t>
            </a:r>
            <a:endParaRPr lang="en-US" sz="1000" dirty="0">
              <a:latin typeface="Helvetica"/>
            </a:endParaRPr>
          </a:p>
        </p:txBody>
      </p:sp>
      <p:sp>
        <p:nvSpPr>
          <p:cNvPr id="4" name="Title 3"/>
          <p:cNvSpPr>
            <a:spLocks noGrp="1"/>
          </p:cNvSpPr>
          <p:nvPr>
            <p:ph type="title" idx="4294967295"/>
          </p:nvPr>
        </p:nvSpPr>
        <p:spPr>
          <a:xfrm>
            <a:off x="628650" y="365125"/>
            <a:ext cx="7886700" cy="1325563"/>
          </a:xfrm>
          <a:prstGeom prst="rect">
            <a:avLst/>
          </a:prstGeom>
        </p:spPr>
        <p:txBody>
          <a:bodyPr/>
          <a:lstStyle/>
          <a:p>
            <a:r>
              <a:rPr lang="en-US" baseline="0" dirty="0"/>
              <a:t> </a:t>
            </a:r>
            <a:endParaRPr lang="en-US" dirty="0"/>
          </a:p>
        </p:txBody>
      </p:sp>
      <p:sp>
        <p:nvSpPr>
          <p:cNvPr id="6" name="Rounded Rectangle 12">
            <a:extLst>
              <a:ext uri="{FF2B5EF4-FFF2-40B4-BE49-F238E27FC236}">
                <a16:creationId xmlns:a16="http://schemas.microsoft.com/office/drawing/2014/main" id="{C3F3851B-9BC9-413D-ACF3-F51506A6640F}"/>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Tree>
    <p:extLst>
      <p:ext uri="{BB962C8B-B14F-4D97-AF65-F5344CB8AC3E}">
        <p14:creationId xmlns:p14="http://schemas.microsoft.com/office/powerpoint/2010/main" val="474746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2-12</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Taxes &amp; Inflation</a:t>
            </a:r>
            <a:r>
              <a:rPr lang="en-US" b="0" baseline="30000" dirty="0"/>
              <a:t>1</a:t>
            </a:r>
          </a:p>
        </p:txBody>
      </p:sp>
      <p:sp>
        <p:nvSpPr>
          <p:cNvPr id="7" name="Rectangle 6">
            <a:extLst>
              <a:ext uri="{FF2B5EF4-FFF2-40B4-BE49-F238E27FC236}">
                <a16:creationId xmlns:a16="http://schemas.microsoft.com/office/drawing/2014/main" id="{A381768F-6617-4256-94BD-0E2A51CF3543}"/>
              </a:ext>
            </a:extLst>
          </p:cNvPr>
          <p:cNvSpPr/>
          <p:nvPr/>
        </p:nvSpPr>
        <p:spPr>
          <a:xfrm>
            <a:off x="1615655" y="6126617"/>
            <a:ext cx="5912690" cy="323165"/>
          </a:xfrm>
          <a:prstGeom prst="rect">
            <a:avLst/>
          </a:prstGeom>
        </p:spPr>
        <p:txBody>
          <a:bodyPr wrap="square" bIns="91440">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This illustration is hypothetical and does not represent the performance of any investment product.</a:t>
            </a:r>
          </a:p>
        </p:txBody>
      </p:sp>
      <p:pic>
        <p:nvPicPr>
          <p:cNvPr id="3" name="Picture 2" descr="A black and white striped table&#10;&#10;Description automatically generated">
            <a:extLst>
              <a:ext uri="{FF2B5EF4-FFF2-40B4-BE49-F238E27FC236}">
                <a16:creationId xmlns:a16="http://schemas.microsoft.com/office/drawing/2014/main" id="{9B6F2878-3977-6E55-F743-AC3B584AAB0A}"/>
              </a:ext>
            </a:extLst>
          </p:cNvPr>
          <p:cNvPicPr>
            <a:picLocks noChangeAspect="1"/>
          </p:cNvPicPr>
          <p:nvPr/>
        </p:nvPicPr>
        <p:blipFill>
          <a:blip r:embed="rId3"/>
          <a:stretch>
            <a:fillRect/>
          </a:stretch>
        </p:blipFill>
        <p:spPr>
          <a:xfrm>
            <a:off x="1723235" y="1995228"/>
            <a:ext cx="5697529" cy="4044542"/>
          </a:xfrm>
          <a:prstGeom prst="rect">
            <a:avLst/>
          </a:prstGeom>
        </p:spPr>
      </p:pic>
    </p:spTree>
    <p:extLst>
      <p:ext uri="{BB962C8B-B14F-4D97-AF65-F5344CB8AC3E}">
        <p14:creationId xmlns:p14="http://schemas.microsoft.com/office/powerpoint/2010/main" val="2406864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2-12</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Income Taxes &amp; Inflation</a:t>
            </a:r>
          </a:p>
        </p:txBody>
      </p:sp>
      <p:pic>
        <p:nvPicPr>
          <p:cNvPr id="3" name="Picture 2" descr="A graph of interest rates&#10;&#10;Description automatically generated">
            <a:extLst>
              <a:ext uri="{FF2B5EF4-FFF2-40B4-BE49-F238E27FC236}">
                <a16:creationId xmlns:a16="http://schemas.microsoft.com/office/drawing/2014/main" id="{1916EAEE-F970-7616-0767-25B2E41C3C59}"/>
              </a:ext>
            </a:extLst>
          </p:cNvPr>
          <p:cNvPicPr>
            <a:picLocks noChangeAspect="1"/>
          </p:cNvPicPr>
          <p:nvPr/>
        </p:nvPicPr>
        <p:blipFill>
          <a:blip r:embed="rId3"/>
          <a:stretch>
            <a:fillRect/>
          </a:stretch>
        </p:blipFill>
        <p:spPr>
          <a:xfrm>
            <a:off x="281598" y="2096807"/>
            <a:ext cx="8580799" cy="2983858"/>
          </a:xfrm>
          <a:prstGeom prst="rect">
            <a:avLst/>
          </a:prstGeom>
        </p:spPr>
      </p:pic>
    </p:spTree>
    <p:extLst>
      <p:ext uri="{BB962C8B-B14F-4D97-AF65-F5344CB8AC3E}">
        <p14:creationId xmlns:p14="http://schemas.microsoft.com/office/powerpoint/2010/main" val="1302299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2-13</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2023 Federal Tax Brackets</a:t>
            </a:r>
          </a:p>
          <a:p>
            <a:pPr>
              <a:spcAft>
                <a:spcPts val="1200"/>
              </a:spcAft>
            </a:pPr>
            <a:endParaRPr lang="en-US" sz="1800" b="0" dirty="0"/>
          </a:p>
        </p:txBody>
      </p:sp>
      <p:sp>
        <p:nvSpPr>
          <p:cNvPr id="8" name="Rectangle 7">
            <a:extLst>
              <a:ext uri="{FF2B5EF4-FFF2-40B4-BE49-F238E27FC236}">
                <a16:creationId xmlns:a16="http://schemas.microsoft.com/office/drawing/2014/main" id="{04E5C800-7E8F-4B85-BDAD-C7CD10F21CAB}"/>
              </a:ext>
            </a:extLst>
          </p:cNvPr>
          <p:cNvSpPr/>
          <p:nvPr/>
        </p:nvSpPr>
        <p:spPr>
          <a:xfrm>
            <a:off x="467817" y="6262307"/>
            <a:ext cx="6576457" cy="323165"/>
          </a:xfrm>
          <a:prstGeom prst="rect">
            <a:avLst/>
          </a:prstGeom>
        </p:spPr>
        <p:txBody>
          <a:bodyPr wrap="square" bIns="91440">
            <a:spAutoFit/>
          </a:bodyPr>
          <a:lstStyle/>
          <a:p>
            <a:r>
              <a:rPr lang="en-US" sz="1200" i="1" dirty="0">
                <a:latin typeface="Arial Narrow" panose="020B0606020202030204" pitchFamily="34" charset="0"/>
              </a:rPr>
              <a:t>Source: Internal Revenue Service</a:t>
            </a:r>
          </a:p>
        </p:txBody>
      </p:sp>
      <p:pic>
        <p:nvPicPr>
          <p:cNvPr id="3" name="Picture 2" descr="A table with numbers and a black and white background&#10;&#10;Description automatically generated">
            <a:extLst>
              <a:ext uri="{FF2B5EF4-FFF2-40B4-BE49-F238E27FC236}">
                <a16:creationId xmlns:a16="http://schemas.microsoft.com/office/drawing/2014/main" id="{88AA33CA-9C48-8667-9DF0-4318358FB5F5}"/>
              </a:ext>
            </a:extLst>
          </p:cNvPr>
          <p:cNvPicPr>
            <a:picLocks noChangeAspect="1"/>
          </p:cNvPicPr>
          <p:nvPr/>
        </p:nvPicPr>
        <p:blipFill>
          <a:blip r:embed="rId3"/>
          <a:stretch>
            <a:fillRect/>
          </a:stretch>
        </p:blipFill>
        <p:spPr>
          <a:xfrm>
            <a:off x="1784175" y="1986772"/>
            <a:ext cx="5575645" cy="4207388"/>
          </a:xfrm>
          <a:prstGeom prst="rect">
            <a:avLst/>
          </a:prstGeom>
        </p:spPr>
      </p:pic>
    </p:spTree>
    <p:extLst>
      <p:ext uri="{BB962C8B-B14F-4D97-AF65-F5344CB8AC3E}">
        <p14:creationId xmlns:p14="http://schemas.microsoft.com/office/powerpoint/2010/main" val="1674034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2-13</a:t>
            </a:r>
            <a:endParaRPr lang="en-US" sz="1000" dirty="0">
              <a:latin typeface="Helvetica"/>
            </a:endParaRPr>
          </a:p>
        </p:txBody>
      </p:sp>
      <p:sp>
        <p:nvSpPr>
          <p:cNvPr id="4" name="Content Placeholder 3"/>
          <p:cNvSpPr>
            <a:spLocks noGrp="1"/>
          </p:cNvSpPr>
          <p:nvPr>
            <p:ph idx="1"/>
          </p:nvPr>
        </p:nvSpPr>
        <p:spPr>
          <a:xfrm>
            <a:off x="457199" y="1167685"/>
            <a:ext cx="8229599" cy="702679"/>
          </a:xfrm>
        </p:spPr>
        <p:txBody>
          <a:bodyPr tIns="182880"/>
          <a:lstStyle/>
          <a:p>
            <a:pPr>
              <a:spcAft>
                <a:spcPts val="1200"/>
              </a:spcAft>
            </a:pPr>
            <a:r>
              <a:rPr lang="en-US" dirty="0"/>
              <a:t>2023 Federal Tax Brackets</a:t>
            </a:r>
          </a:p>
          <a:p>
            <a:pPr>
              <a:spcAft>
                <a:spcPts val="1200"/>
              </a:spcAft>
            </a:pPr>
            <a:endParaRPr lang="en-US" sz="1800" b="0" dirty="0"/>
          </a:p>
        </p:txBody>
      </p:sp>
      <p:sp>
        <p:nvSpPr>
          <p:cNvPr id="9" name="Rectangle 8">
            <a:extLst>
              <a:ext uri="{FF2B5EF4-FFF2-40B4-BE49-F238E27FC236}">
                <a16:creationId xmlns:a16="http://schemas.microsoft.com/office/drawing/2014/main" id="{04E5C800-7E8F-4B85-BDAD-C7CD10F21CAB}"/>
              </a:ext>
            </a:extLst>
          </p:cNvPr>
          <p:cNvSpPr/>
          <p:nvPr/>
        </p:nvSpPr>
        <p:spPr>
          <a:xfrm>
            <a:off x="467817" y="6262307"/>
            <a:ext cx="6576457" cy="323165"/>
          </a:xfrm>
          <a:prstGeom prst="rect">
            <a:avLst/>
          </a:prstGeom>
        </p:spPr>
        <p:txBody>
          <a:bodyPr wrap="square" bIns="91440">
            <a:spAutoFit/>
          </a:bodyPr>
          <a:lstStyle/>
          <a:p>
            <a:r>
              <a:rPr lang="en-US" sz="1200" i="1" dirty="0">
                <a:latin typeface="Arial Narrow" panose="020B0606020202030204" pitchFamily="34" charset="0"/>
              </a:rPr>
              <a:t>Source: Internal Revenue Service</a:t>
            </a:r>
          </a:p>
        </p:txBody>
      </p:sp>
      <p:pic>
        <p:nvPicPr>
          <p:cNvPr id="5" name="Picture 4" descr="A table with numbers and a black and white background&#10;&#10;Description automatically generated">
            <a:extLst>
              <a:ext uri="{FF2B5EF4-FFF2-40B4-BE49-F238E27FC236}">
                <a16:creationId xmlns:a16="http://schemas.microsoft.com/office/drawing/2014/main" id="{DFDFFD50-82C0-BAF4-1722-DBC15526F66F}"/>
              </a:ext>
            </a:extLst>
          </p:cNvPr>
          <p:cNvPicPr>
            <a:picLocks noChangeAspect="1"/>
          </p:cNvPicPr>
          <p:nvPr/>
        </p:nvPicPr>
        <p:blipFill>
          <a:blip r:embed="rId3"/>
          <a:stretch>
            <a:fillRect/>
          </a:stretch>
        </p:blipFill>
        <p:spPr>
          <a:xfrm>
            <a:off x="1797830" y="2020371"/>
            <a:ext cx="5548340" cy="4186784"/>
          </a:xfrm>
          <a:prstGeom prst="rect">
            <a:avLst/>
          </a:prstGeom>
        </p:spPr>
      </p:pic>
    </p:spTree>
    <p:extLst>
      <p:ext uri="{BB962C8B-B14F-4D97-AF65-F5344CB8AC3E}">
        <p14:creationId xmlns:p14="http://schemas.microsoft.com/office/powerpoint/2010/main" val="1160505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2-14</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Understanding Inflation</a:t>
            </a:r>
            <a:r>
              <a:rPr lang="en-US" baseline="30000" dirty="0"/>
              <a:t>1</a:t>
            </a:r>
            <a:endParaRPr lang="en-US" sz="1800" b="0" baseline="30000" dirty="0"/>
          </a:p>
        </p:txBody>
      </p:sp>
      <p:sp>
        <p:nvSpPr>
          <p:cNvPr id="8" name="Rectangle 7">
            <a:extLst>
              <a:ext uri="{FF2B5EF4-FFF2-40B4-BE49-F238E27FC236}">
                <a16:creationId xmlns:a16="http://schemas.microsoft.com/office/drawing/2014/main" id="{D5C88328-D26A-48CB-A353-17DE6623D899}"/>
              </a:ext>
            </a:extLst>
          </p:cNvPr>
          <p:cNvSpPr/>
          <p:nvPr/>
        </p:nvSpPr>
        <p:spPr>
          <a:xfrm>
            <a:off x="457199" y="6254070"/>
            <a:ext cx="7144440" cy="323165"/>
          </a:xfrm>
          <a:prstGeom prst="rect">
            <a:avLst/>
          </a:prstGeom>
        </p:spPr>
        <p:txBody>
          <a:bodyPr wrap="square" bIns="91440">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Consumer Price Index, 1970 – 2022. For illustrative purposes only.</a:t>
            </a:r>
          </a:p>
        </p:txBody>
      </p:sp>
      <p:pic>
        <p:nvPicPr>
          <p:cNvPr id="3" name="Picture 2" descr="A graph showing the growth of the rate&#10;&#10;Description automatically generated">
            <a:extLst>
              <a:ext uri="{FF2B5EF4-FFF2-40B4-BE49-F238E27FC236}">
                <a16:creationId xmlns:a16="http://schemas.microsoft.com/office/drawing/2014/main" id="{D983E8EF-26B2-F09B-C356-E02A262E2F01}"/>
              </a:ext>
            </a:extLst>
          </p:cNvPr>
          <p:cNvPicPr>
            <a:picLocks noChangeAspect="1"/>
          </p:cNvPicPr>
          <p:nvPr/>
        </p:nvPicPr>
        <p:blipFill>
          <a:blip r:embed="rId3"/>
          <a:stretch>
            <a:fillRect/>
          </a:stretch>
        </p:blipFill>
        <p:spPr>
          <a:xfrm>
            <a:off x="484942" y="2044347"/>
            <a:ext cx="8174111" cy="3303352"/>
          </a:xfrm>
          <a:prstGeom prst="rect">
            <a:avLst/>
          </a:prstGeom>
        </p:spPr>
      </p:pic>
    </p:spTree>
    <p:extLst>
      <p:ext uri="{BB962C8B-B14F-4D97-AF65-F5344CB8AC3E}">
        <p14:creationId xmlns:p14="http://schemas.microsoft.com/office/powerpoint/2010/main" val="3422480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2-14</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Understanding Inflation</a:t>
            </a:r>
            <a:r>
              <a:rPr lang="en-US" baseline="30000" dirty="0"/>
              <a:t>1</a:t>
            </a:r>
            <a:endParaRPr lang="en-US" sz="1800" b="0" baseline="30000" dirty="0"/>
          </a:p>
        </p:txBody>
      </p:sp>
      <p:sp>
        <p:nvSpPr>
          <p:cNvPr id="8" name="Rectangle 7">
            <a:extLst>
              <a:ext uri="{FF2B5EF4-FFF2-40B4-BE49-F238E27FC236}">
                <a16:creationId xmlns:a16="http://schemas.microsoft.com/office/drawing/2014/main" id="{D5C88328-D26A-48CB-A353-17DE6623D899}"/>
              </a:ext>
            </a:extLst>
          </p:cNvPr>
          <p:cNvSpPr/>
          <p:nvPr/>
        </p:nvSpPr>
        <p:spPr>
          <a:xfrm>
            <a:off x="457198" y="6070766"/>
            <a:ext cx="8229600" cy="461665"/>
          </a:xfrm>
          <a:prstGeom prst="rect">
            <a:avLst/>
          </a:prstGeom>
        </p:spPr>
        <p:txBody>
          <a:bodyPr wrap="square">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Calculations and amounts are approximate due to rounding. Inflation has been compounded annually. This table is not intended to predict or represent any actual historical period.</a:t>
            </a:r>
          </a:p>
        </p:txBody>
      </p:sp>
      <p:pic>
        <p:nvPicPr>
          <p:cNvPr id="3" name="Picture 2" descr="A screenshot of a graph&#10;&#10;Description automatically generated">
            <a:extLst>
              <a:ext uri="{FF2B5EF4-FFF2-40B4-BE49-F238E27FC236}">
                <a16:creationId xmlns:a16="http://schemas.microsoft.com/office/drawing/2014/main" id="{2E3CEC1C-0270-85B9-7845-80BE984668A3}"/>
              </a:ext>
            </a:extLst>
          </p:cNvPr>
          <p:cNvPicPr>
            <a:picLocks noChangeAspect="1"/>
          </p:cNvPicPr>
          <p:nvPr/>
        </p:nvPicPr>
        <p:blipFill>
          <a:blip r:embed="rId3"/>
          <a:stretch>
            <a:fillRect/>
          </a:stretch>
        </p:blipFill>
        <p:spPr>
          <a:xfrm>
            <a:off x="635145" y="2075722"/>
            <a:ext cx="7873705" cy="2916187"/>
          </a:xfrm>
          <a:prstGeom prst="rect">
            <a:avLst/>
          </a:prstGeom>
        </p:spPr>
      </p:pic>
    </p:spTree>
    <p:extLst>
      <p:ext uri="{BB962C8B-B14F-4D97-AF65-F5344CB8AC3E}">
        <p14:creationId xmlns:p14="http://schemas.microsoft.com/office/powerpoint/2010/main" val="2591777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latin typeface="Helvetica"/>
              </a:rPr>
              <a:t>Page</a:t>
            </a:r>
            <a:r>
              <a:rPr lang="en-US" sz="1000" baseline="0">
                <a:latin typeface="Helvetica"/>
              </a:rPr>
              <a:t> 2-15</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Understanding Inflation</a:t>
            </a:r>
          </a:p>
          <a:p>
            <a:pPr marL="285750" indent="-285750">
              <a:buFont typeface="Arial" panose="020B0604020202020204" pitchFamily="34" charset="0"/>
              <a:buChar char="•"/>
            </a:pPr>
            <a:r>
              <a:rPr lang="en-US" sz="1800" b="0" dirty="0"/>
              <a:t>At a hypothetical 3% annual inflation rate</a:t>
            </a:r>
            <a:r>
              <a:rPr lang="en-US" sz="1800" b="0"/>
              <a:t>, approximately how much income </a:t>
            </a:r>
            <a:br>
              <a:rPr lang="en-US" sz="1800" b="0" dirty="0"/>
            </a:br>
            <a:r>
              <a:rPr lang="en-US" sz="1800" b="0" dirty="0"/>
              <a:t>would be required to create the equivalent of $5,000 in today’s dollars?</a:t>
            </a:r>
            <a:r>
              <a:rPr lang="en-US" sz="1800" b="0" baseline="30000" dirty="0"/>
              <a:t>1</a:t>
            </a:r>
          </a:p>
          <a:p>
            <a:pPr>
              <a:spcAft>
                <a:spcPts val="1200"/>
              </a:spcAft>
            </a:pPr>
            <a:endParaRPr lang="en-US" sz="1800" b="0" dirty="0"/>
          </a:p>
        </p:txBody>
      </p:sp>
      <p:sp>
        <p:nvSpPr>
          <p:cNvPr id="7" name="Rectangle 6">
            <a:extLst>
              <a:ext uri="{FF2B5EF4-FFF2-40B4-BE49-F238E27FC236}">
                <a16:creationId xmlns:a16="http://schemas.microsoft.com/office/drawing/2014/main" id="{5735AB2D-22E3-452D-B5EE-415CC66E9A0E}"/>
              </a:ext>
            </a:extLst>
          </p:cNvPr>
          <p:cNvSpPr/>
          <p:nvPr/>
        </p:nvSpPr>
        <p:spPr>
          <a:xfrm>
            <a:off x="457201" y="6255291"/>
            <a:ext cx="7668884" cy="323165"/>
          </a:xfrm>
          <a:prstGeom prst="rect">
            <a:avLst/>
          </a:prstGeom>
        </p:spPr>
        <p:txBody>
          <a:bodyPr wrap="square" bIns="91440">
            <a:spAutoFit/>
          </a:bodyPr>
          <a:lstStyle/>
          <a:p>
            <a:r>
              <a:rPr lang="en-US" sz="1200" i="1" baseline="30000" dirty="0">
                <a:latin typeface="Arial Narrow" panose="020B0606020202030204" pitchFamily="34" charset="0"/>
              </a:rPr>
              <a:t>1</a:t>
            </a:r>
            <a:r>
              <a:rPr lang="en-US" sz="1200" i="1" dirty="0">
                <a:latin typeface="Arial Narrow" panose="020B0606020202030204" pitchFamily="34" charset="0"/>
              </a:rPr>
              <a:t> Chart is for illustrative purposes only.</a:t>
            </a:r>
          </a:p>
        </p:txBody>
      </p:sp>
      <p:pic>
        <p:nvPicPr>
          <p:cNvPr id="5" name="Picture 4" descr="A graph showing the price of a company&#10;&#10;Description automatically generated">
            <a:extLst>
              <a:ext uri="{FF2B5EF4-FFF2-40B4-BE49-F238E27FC236}">
                <a16:creationId xmlns:a16="http://schemas.microsoft.com/office/drawing/2014/main" id="{989D89FE-C1DA-11CB-AF3B-530768F11C8C}"/>
              </a:ext>
            </a:extLst>
          </p:cNvPr>
          <p:cNvPicPr>
            <a:picLocks noChangeAspect="1"/>
          </p:cNvPicPr>
          <p:nvPr/>
        </p:nvPicPr>
        <p:blipFill>
          <a:blip r:embed="rId3"/>
          <a:stretch>
            <a:fillRect/>
          </a:stretch>
        </p:blipFill>
        <p:spPr>
          <a:xfrm>
            <a:off x="457198" y="2795211"/>
            <a:ext cx="8229596" cy="2946399"/>
          </a:xfrm>
          <a:prstGeom prst="rect">
            <a:avLst/>
          </a:prstGeom>
        </p:spPr>
      </p:pic>
    </p:spTree>
    <p:extLst>
      <p:ext uri="{BB962C8B-B14F-4D97-AF65-F5344CB8AC3E}">
        <p14:creationId xmlns:p14="http://schemas.microsoft.com/office/powerpoint/2010/main" val="1887789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How Long Will My Money Last?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2-15</a:t>
            </a:r>
            <a:endParaRPr lang="en-US" sz="1000" dirty="0">
              <a:latin typeface="Helvetica"/>
            </a:endParaRPr>
          </a:p>
        </p:txBody>
      </p:sp>
      <p:sp>
        <p:nvSpPr>
          <p:cNvPr id="4" name="Content Placeholder 3"/>
          <p:cNvSpPr>
            <a:spLocks noGrp="1"/>
          </p:cNvSpPr>
          <p:nvPr>
            <p:ph idx="1"/>
          </p:nvPr>
        </p:nvSpPr>
        <p:spPr>
          <a:xfrm>
            <a:off x="457199" y="1167685"/>
            <a:ext cx="8229599" cy="4425395"/>
          </a:xfrm>
        </p:spPr>
        <p:txBody>
          <a:bodyPr tIns="182880"/>
          <a:lstStyle/>
          <a:p>
            <a:pPr>
              <a:spcAft>
                <a:spcPts val="1200"/>
              </a:spcAft>
            </a:pPr>
            <a:r>
              <a:rPr lang="en-US" dirty="0"/>
              <a:t>Understanding Inflation</a:t>
            </a:r>
          </a:p>
          <a:p>
            <a:pPr marL="285750" indent="-285750">
              <a:spcAft>
                <a:spcPts val="1200"/>
              </a:spcAft>
              <a:buFont typeface="Arial" panose="020B0604020202020204" pitchFamily="34" charset="0"/>
              <a:buChar char="•"/>
            </a:pPr>
            <a:r>
              <a:rPr lang="en-US" sz="1800" b="0" dirty="0"/>
              <a:t>At a hypothetical 3% annual inflation rate, what might be the approximate future purchasing power of $5,000?</a:t>
            </a:r>
            <a:r>
              <a:rPr lang="en-US" sz="1800" b="0" baseline="30000" dirty="0"/>
              <a:t>2</a:t>
            </a:r>
          </a:p>
          <a:p>
            <a:pPr>
              <a:spcAft>
                <a:spcPts val="1200"/>
              </a:spcAft>
            </a:pPr>
            <a:endParaRPr lang="en-US" sz="1800" b="0" dirty="0"/>
          </a:p>
        </p:txBody>
      </p:sp>
      <p:sp>
        <p:nvSpPr>
          <p:cNvPr id="7" name="Rectangle 6">
            <a:extLst>
              <a:ext uri="{FF2B5EF4-FFF2-40B4-BE49-F238E27FC236}">
                <a16:creationId xmlns:a16="http://schemas.microsoft.com/office/drawing/2014/main" id="{C701EEBC-705C-4538-89E6-BC8FBBF6F748}"/>
              </a:ext>
            </a:extLst>
          </p:cNvPr>
          <p:cNvSpPr/>
          <p:nvPr/>
        </p:nvSpPr>
        <p:spPr>
          <a:xfrm>
            <a:off x="457201" y="6255291"/>
            <a:ext cx="7668884" cy="323165"/>
          </a:xfrm>
          <a:prstGeom prst="rect">
            <a:avLst/>
          </a:prstGeom>
        </p:spPr>
        <p:txBody>
          <a:bodyPr wrap="square" bIns="91440">
            <a:spAutoFit/>
          </a:bodyPr>
          <a:lstStyle/>
          <a:p>
            <a:r>
              <a:rPr lang="en-US" sz="1200" i="1" baseline="30000" dirty="0">
                <a:latin typeface="Arial Narrow" panose="020B0606020202030204" pitchFamily="34" charset="0"/>
              </a:rPr>
              <a:t>2</a:t>
            </a:r>
            <a:r>
              <a:rPr lang="en-US" sz="1200" i="1" dirty="0">
                <a:latin typeface="Arial Narrow" panose="020B0606020202030204" pitchFamily="34" charset="0"/>
              </a:rPr>
              <a:t> Chart is for illustrative purposes only.</a:t>
            </a:r>
          </a:p>
        </p:txBody>
      </p:sp>
      <p:pic>
        <p:nvPicPr>
          <p:cNvPr id="5" name="Picture 4" descr="A green square with white text&#10;&#10;Description automatically generated">
            <a:extLst>
              <a:ext uri="{FF2B5EF4-FFF2-40B4-BE49-F238E27FC236}">
                <a16:creationId xmlns:a16="http://schemas.microsoft.com/office/drawing/2014/main" id="{586F1FA4-14C9-CC55-37DB-6E94FF29067A}"/>
              </a:ext>
            </a:extLst>
          </p:cNvPr>
          <p:cNvPicPr>
            <a:picLocks noChangeAspect="1"/>
          </p:cNvPicPr>
          <p:nvPr/>
        </p:nvPicPr>
        <p:blipFill>
          <a:blip r:embed="rId3"/>
          <a:stretch>
            <a:fillRect/>
          </a:stretch>
        </p:blipFill>
        <p:spPr>
          <a:xfrm>
            <a:off x="445816" y="2797165"/>
            <a:ext cx="8240982" cy="2950475"/>
          </a:xfrm>
          <a:prstGeom prst="rect">
            <a:avLst/>
          </a:prstGeom>
        </p:spPr>
      </p:pic>
    </p:spTree>
    <p:extLst>
      <p:ext uri="{BB962C8B-B14F-4D97-AF65-F5344CB8AC3E}">
        <p14:creationId xmlns:p14="http://schemas.microsoft.com/office/powerpoint/2010/main" val="70703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Finding Balance in Retirement</a:t>
            </a:r>
          </a:p>
          <a:p>
            <a:pPr>
              <a:spcAft>
                <a:spcPts val="1200"/>
              </a:spcAft>
            </a:pPr>
            <a:r>
              <a:rPr lang="en-US" sz="1800" b="0" dirty="0"/>
              <a:t> </a:t>
            </a: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1-2</a:t>
            </a:r>
            <a:endParaRPr lang="en-US" sz="1000" dirty="0">
              <a:latin typeface="Helvetica"/>
            </a:endParaRPr>
          </a:p>
        </p:txBody>
      </p:sp>
      <p:sp>
        <p:nvSpPr>
          <p:cNvPr id="10" name="Rounded Rectangle 12">
            <a:extLst>
              <a:ext uri="{FF2B5EF4-FFF2-40B4-BE49-F238E27FC236}">
                <a16:creationId xmlns:a16="http://schemas.microsoft.com/office/drawing/2014/main" id="{87361834-901C-4E2D-B131-EC689FCCC38B}"/>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pic>
        <p:nvPicPr>
          <p:cNvPr id="4" name="Picture 3" descr="A circle with icons in it&#10;&#10;Description automatically generated">
            <a:extLst>
              <a:ext uri="{FF2B5EF4-FFF2-40B4-BE49-F238E27FC236}">
                <a16:creationId xmlns:a16="http://schemas.microsoft.com/office/drawing/2014/main" id="{54410818-F1E2-8630-91CB-42ECFB513B98}"/>
              </a:ext>
            </a:extLst>
          </p:cNvPr>
          <p:cNvPicPr>
            <a:picLocks noChangeAspect="1"/>
          </p:cNvPicPr>
          <p:nvPr/>
        </p:nvPicPr>
        <p:blipFill>
          <a:blip r:embed="rId3"/>
          <a:stretch>
            <a:fillRect/>
          </a:stretch>
        </p:blipFill>
        <p:spPr>
          <a:xfrm>
            <a:off x="2520950" y="2041949"/>
            <a:ext cx="4102100" cy="4241800"/>
          </a:xfrm>
          <a:prstGeom prst="rect">
            <a:avLst/>
          </a:prstGeom>
        </p:spPr>
      </p:pic>
    </p:spTree>
    <p:extLst>
      <p:ext uri="{BB962C8B-B14F-4D97-AF65-F5344CB8AC3E}">
        <p14:creationId xmlns:p14="http://schemas.microsoft.com/office/powerpoint/2010/main" val="105482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About This Course</a:t>
            </a:r>
          </a:p>
          <a:p>
            <a:pPr>
              <a:spcAft>
                <a:spcPts val="1200"/>
              </a:spcAft>
            </a:pPr>
            <a:r>
              <a:rPr lang="en-US" sz="1800" dirty="0"/>
              <a:t>Section 1: Retirement Income Concerns</a:t>
            </a:r>
          </a:p>
          <a:p>
            <a:pPr marL="285750" indent="-285750">
              <a:spcAft>
                <a:spcPts val="1200"/>
              </a:spcAft>
              <a:buFont typeface="Arial" panose="020B0604020202020204" pitchFamily="34" charset="0"/>
              <a:buChar char="•"/>
            </a:pPr>
            <a:r>
              <a:rPr lang="en-US" sz="1800" b="0" dirty="0"/>
              <a:t>Many retirees can expect their health to last longer than their parents </a:t>
            </a:r>
          </a:p>
          <a:p>
            <a:pPr marL="285750" indent="-285750">
              <a:spcAft>
                <a:spcPts val="1200"/>
              </a:spcAft>
              <a:buFont typeface="Arial" panose="020B0604020202020204" pitchFamily="34" charset="0"/>
              <a:buChar char="•"/>
            </a:pPr>
            <a:r>
              <a:rPr lang="en-US" sz="1800" b="0" dirty="0"/>
              <a:t>Today’s seniors may spend more than a quarter of their lives in retirement</a:t>
            </a:r>
          </a:p>
          <a:p>
            <a:pPr marL="285750" indent="-285750">
              <a:spcAft>
                <a:spcPts val="1200"/>
              </a:spcAft>
              <a:buFont typeface="Arial" panose="020B0604020202020204" pitchFamily="34" charset="0"/>
              <a:buChar char="•"/>
            </a:pPr>
            <a:r>
              <a:rPr lang="en-US" sz="1800" b="0" dirty="0"/>
              <a:t>Many have become increasingly concerned about outliving their money</a:t>
            </a:r>
          </a:p>
          <a:p>
            <a:pPr marL="285750" indent="-285750">
              <a:spcAft>
                <a:spcPts val="1200"/>
              </a:spcAft>
              <a:buFont typeface="Arial" panose="020B0604020202020204" pitchFamily="34" charset="0"/>
              <a:buChar char="•"/>
            </a:pPr>
            <a:r>
              <a:rPr lang="en-US" sz="1800" b="0" dirty="0"/>
              <a:t>What’s your unique vision of an ideal retirement? </a:t>
            </a:r>
          </a:p>
          <a:p>
            <a:pPr marL="285750" indent="-285750">
              <a:spcAft>
                <a:spcPts val="1200"/>
              </a:spcAft>
              <a:buFont typeface="Arial" panose="020B0604020202020204" pitchFamily="34" charset="0"/>
              <a:buChar char="•"/>
            </a:pPr>
            <a:r>
              <a:rPr lang="en-US" sz="1800" b="0" dirty="0"/>
              <a:t>What would make this chapter as secure, fulfilling and purposeful? </a:t>
            </a:r>
          </a:p>
          <a:p>
            <a:pPr marL="285750" indent="-285750">
              <a:spcAft>
                <a:spcPts val="1200"/>
              </a:spcAft>
              <a:buFont typeface="Arial" panose="020B0604020202020204" pitchFamily="34" charset="0"/>
              <a:buChar char="•"/>
            </a:pPr>
            <a:r>
              <a:rPr lang="en-US" sz="1800" b="0" dirty="0"/>
              <a:t>Take a moment to think about what this means to you as we begin the process of exploring ways to financially rejuvenate your retirement</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1-3</a:t>
            </a:r>
            <a:endParaRPr lang="en-US" sz="1000" dirty="0">
              <a:latin typeface="Helvetica"/>
            </a:endParaRPr>
          </a:p>
        </p:txBody>
      </p:sp>
      <p:sp>
        <p:nvSpPr>
          <p:cNvPr id="6" name="Rounded Rectangle 12">
            <a:extLst>
              <a:ext uri="{FF2B5EF4-FFF2-40B4-BE49-F238E27FC236}">
                <a16:creationId xmlns:a16="http://schemas.microsoft.com/office/drawing/2014/main" id="{B4FEC498-65EC-49D8-BA8B-2B7CC1A924D5}"/>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Tree>
    <p:extLst>
      <p:ext uri="{BB962C8B-B14F-4D97-AF65-F5344CB8AC3E}">
        <p14:creationId xmlns:p14="http://schemas.microsoft.com/office/powerpoint/2010/main" val="282661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About This Course</a:t>
            </a:r>
          </a:p>
          <a:p>
            <a:pPr>
              <a:spcAft>
                <a:spcPts val="1200"/>
              </a:spcAft>
            </a:pPr>
            <a:r>
              <a:rPr lang="en-US" sz="1800" dirty="0"/>
              <a:t>Section 2: How Long Will My Money Last?</a:t>
            </a:r>
          </a:p>
          <a:p>
            <a:pPr>
              <a:spcAft>
                <a:spcPts val="1200"/>
              </a:spcAft>
            </a:pPr>
            <a:r>
              <a:rPr lang="en-US" sz="1800" b="0" dirty="0"/>
              <a:t>What are your retirement income goals, and what will it take to meet them? This section will include information on how to:</a:t>
            </a:r>
          </a:p>
          <a:p>
            <a:pPr marL="285750" indent="-285750">
              <a:spcAft>
                <a:spcPts val="1200"/>
              </a:spcAft>
              <a:buFont typeface="Arial" panose="020B0604020202020204" pitchFamily="34" charset="0"/>
              <a:buChar char="•"/>
            </a:pPr>
            <a:r>
              <a:rPr lang="en-US" sz="1800" b="0" dirty="0"/>
              <a:t>Estimate your annual retirement withdrawal expenses</a:t>
            </a:r>
          </a:p>
          <a:p>
            <a:pPr marL="285750" indent="-285750">
              <a:spcAft>
                <a:spcPts val="1200"/>
              </a:spcAft>
              <a:buFont typeface="Arial" panose="020B0604020202020204" pitchFamily="34" charset="0"/>
              <a:buChar char="•"/>
            </a:pPr>
            <a:r>
              <a:rPr lang="en-US" sz="1800" b="0" dirty="0"/>
              <a:t>Estimate the income you will receive from various sources</a:t>
            </a:r>
          </a:p>
          <a:p>
            <a:pPr marL="285750" indent="-285750">
              <a:spcAft>
                <a:spcPts val="1200"/>
              </a:spcAft>
              <a:buFont typeface="Arial" panose="020B0604020202020204" pitchFamily="34" charset="0"/>
              <a:buChar char="•"/>
            </a:pPr>
            <a:r>
              <a:rPr lang="en-US" sz="1800" b="0" dirty="0"/>
              <a:t>Determine your estimated annual withdrawals</a:t>
            </a:r>
          </a:p>
          <a:p>
            <a:pPr marL="285750" indent="-285750">
              <a:spcAft>
                <a:spcPts val="1200"/>
              </a:spcAft>
              <a:buFont typeface="Arial" panose="020B0604020202020204" pitchFamily="34" charset="0"/>
              <a:buChar char="•"/>
            </a:pPr>
            <a:r>
              <a:rPr lang="en-US" sz="1800" b="0" dirty="0"/>
              <a:t>Understand inflation and its effects on your assets</a:t>
            </a:r>
          </a:p>
          <a:p>
            <a:pPr marL="285750" indent="-285750">
              <a:spcAft>
                <a:spcPts val="1200"/>
              </a:spcAft>
              <a:buFont typeface="Arial" panose="020B0604020202020204" pitchFamily="34" charset="0"/>
              <a:buChar char="•"/>
            </a:pPr>
            <a:r>
              <a:rPr lang="en-US" sz="1800" b="0" dirty="0"/>
              <a:t>Understand market timing and the effects of investing into a declining market </a:t>
            </a:r>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1-3</a:t>
            </a:r>
            <a:endParaRPr lang="en-US" sz="1000" dirty="0">
              <a:latin typeface="Helvetica"/>
            </a:endParaRPr>
          </a:p>
        </p:txBody>
      </p:sp>
      <p:sp>
        <p:nvSpPr>
          <p:cNvPr id="6" name="Rounded Rectangle 12">
            <a:extLst>
              <a:ext uri="{FF2B5EF4-FFF2-40B4-BE49-F238E27FC236}">
                <a16:creationId xmlns:a16="http://schemas.microsoft.com/office/drawing/2014/main" id="{B4FEC498-65EC-49D8-BA8B-2B7CC1A924D5}"/>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Tree>
    <p:extLst>
      <p:ext uri="{BB962C8B-B14F-4D97-AF65-F5344CB8AC3E}">
        <p14:creationId xmlns:p14="http://schemas.microsoft.com/office/powerpoint/2010/main" val="402739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About This Course</a:t>
            </a:r>
          </a:p>
          <a:p>
            <a:pPr>
              <a:spcAft>
                <a:spcPts val="1200"/>
              </a:spcAft>
            </a:pPr>
            <a:r>
              <a:rPr lang="en-US" sz="1800" dirty="0"/>
              <a:t>Section 3: Investments</a:t>
            </a:r>
          </a:p>
          <a:p>
            <a:pPr>
              <a:spcAft>
                <a:spcPts val="1200"/>
              </a:spcAft>
            </a:pPr>
            <a:r>
              <a:rPr lang="en-US" sz="1800" b="0" dirty="0"/>
              <a:t>This section will help you to: </a:t>
            </a:r>
          </a:p>
          <a:p>
            <a:pPr marL="285750" indent="-285750">
              <a:spcAft>
                <a:spcPts val="1200"/>
              </a:spcAft>
              <a:buFont typeface="Arial" panose="020B0604020202020204" pitchFamily="34" charset="0"/>
              <a:buChar char="•"/>
            </a:pPr>
            <a:r>
              <a:rPr lang="en-US" sz="1800" b="0" dirty="0"/>
              <a:t>See how investment selections should be determined by analyzing your goals and objectives as well as your personal financial situation</a:t>
            </a:r>
          </a:p>
          <a:p>
            <a:pPr marL="285750" indent="-285750">
              <a:spcAft>
                <a:spcPts val="1200"/>
              </a:spcAft>
              <a:buFont typeface="Arial" panose="020B0604020202020204" pitchFamily="34" charset="0"/>
              <a:buChar char="•"/>
            </a:pPr>
            <a:r>
              <a:rPr lang="en-US" sz="1800" b="0" dirty="0"/>
              <a:t>Review and evaluate how you feel about money</a:t>
            </a:r>
          </a:p>
          <a:p>
            <a:pPr marL="285750" indent="-285750">
              <a:spcAft>
                <a:spcPts val="1200"/>
              </a:spcAft>
              <a:buFont typeface="Arial" panose="020B0604020202020204" pitchFamily="34" charset="0"/>
              <a:buChar char="•"/>
            </a:pPr>
            <a:r>
              <a:rPr lang="en-US" sz="1800" b="0" dirty="0"/>
              <a:t>Understand what your risk tolerance may be</a:t>
            </a:r>
          </a:p>
          <a:p>
            <a:pPr marL="285750" indent="-285750">
              <a:spcAft>
                <a:spcPts val="1200"/>
              </a:spcAft>
              <a:buFont typeface="Arial" panose="020B0604020202020204" pitchFamily="34" charset="0"/>
              <a:buChar char="•"/>
            </a:pPr>
            <a:r>
              <a:rPr lang="en-US" sz="1800" b="0" dirty="0"/>
              <a:t>Understand how important it is to align your investment behavior with your attitudes, risk tolerance and goals</a:t>
            </a:r>
          </a:p>
          <a:p>
            <a:pPr marL="285750" indent="-285750">
              <a:spcAft>
                <a:spcPts val="1200"/>
              </a:spcAft>
              <a:buFont typeface="Arial" panose="020B0604020202020204" pitchFamily="34" charset="0"/>
              <a:buChar char="•"/>
            </a:pP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1-4</a:t>
            </a:r>
            <a:endParaRPr lang="en-US" sz="1000" dirty="0">
              <a:latin typeface="Helvetica"/>
            </a:endParaRPr>
          </a:p>
        </p:txBody>
      </p:sp>
      <p:sp>
        <p:nvSpPr>
          <p:cNvPr id="5" name="Rounded Rectangle 12">
            <a:extLst>
              <a:ext uri="{FF2B5EF4-FFF2-40B4-BE49-F238E27FC236}">
                <a16:creationId xmlns:a16="http://schemas.microsoft.com/office/drawing/2014/main" id="{5770EFCD-4355-4046-A8B9-45ECF3C44E52}"/>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Tree>
    <p:extLst>
      <p:ext uri="{BB962C8B-B14F-4D97-AF65-F5344CB8AC3E}">
        <p14:creationId xmlns:p14="http://schemas.microsoft.com/office/powerpoint/2010/main" val="275066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685"/>
            <a:ext cx="8229600" cy="4958478"/>
          </a:xfrm>
        </p:spPr>
        <p:txBody>
          <a:bodyPr tIns="182880"/>
          <a:lstStyle/>
          <a:p>
            <a:pPr>
              <a:spcAft>
                <a:spcPts val="1200"/>
              </a:spcAft>
            </a:pPr>
            <a:r>
              <a:rPr lang="en-US" dirty="0"/>
              <a:t>About This Course</a:t>
            </a:r>
          </a:p>
          <a:p>
            <a:pPr>
              <a:spcAft>
                <a:spcPts val="1200"/>
              </a:spcAft>
            </a:pPr>
            <a:r>
              <a:rPr lang="en-US" sz="1800" dirty="0"/>
              <a:t>Section 4: Retirement Income Sources</a:t>
            </a:r>
          </a:p>
          <a:p>
            <a:pPr>
              <a:spcAft>
                <a:spcPts val="1200"/>
              </a:spcAft>
            </a:pPr>
            <a:r>
              <a:rPr lang="en-US" sz="1800" b="0" dirty="0"/>
              <a:t>This section will discuss some of the issues most important to retirement income, including:</a:t>
            </a:r>
          </a:p>
          <a:p>
            <a:pPr marL="285750" indent="-285750">
              <a:spcAft>
                <a:spcPts val="1200"/>
              </a:spcAft>
              <a:buFont typeface="Arial" panose="020B0604020202020204" pitchFamily="34" charset="0"/>
              <a:buChar char="•"/>
            </a:pPr>
            <a:r>
              <a:rPr lang="en-US" sz="1800" b="0" dirty="0"/>
              <a:t>Social Security claiming strategies, earnings penalty and taxation</a:t>
            </a:r>
          </a:p>
          <a:p>
            <a:pPr marL="285750" indent="-285750">
              <a:spcAft>
                <a:spcPts val="1200"/>
              </a:spcAft>
              <a:buFont typeface="Arial" panose="020B0604020202020204" pitchFamily="34" charset="0"/>
              <a:buChar char="•"/>
            </a:pPr>
            <a:r>
              <a:rPr lang="en-US" sz="1800" b="0" dirty="0"/>
              <a:t>IRAs, Roth IRAs, conversions and required minimum distributions</a:t>
            </a:r>
          </a:p>
          <a:p>
            <a:pPr marL="285750" indent="-285750">
              <a:spcAft>
                <a:spcPts val="1200"/>
              </a:spcAft>
              <a:buFont typeface="Arial" panose="020B0604020202020204" pitchFamily="34" charset="0"/>
              <a:buChar char="•"/>
            </a:pPr>
            <a:r>
              <a:rPr lang="en-US" sz="1800" b="0" dirty="0"/>
              <a:t>Tax efficiency and withdrawal order</a:t>
            </a:r>
          </a:p>
          <a:p>
            <a:pPr marL="285750" indent="-285750">
              <a:spcAft>
                <a:spcPts val="1200"/>
              </a:spcAft>
              <a:buFont typeface="Arial" panose="020B0604020202020204" pitchFamily="34" charset="0"/>
              <a:buChar char="•"/>
            </a:pPr>
            <a:r>
              <a:rPr lang="en-US" sz="1800" b="0" dirty="0"/>
              <a:t>Employer-Sponsored Retirement Accounts (including 401(k), 403(b) and 457 plans)</a:t>
            </a:r>
          </a:p>
          <a:p>
            <a:pPr marL="285750" indent="-285750">
              <a:spcAft>
                <a:spcPts val="1200"/>
              </a:spcAft>
              <a:buFont typeface="Arial" panose="020B0604020202020204" pitchFamily="34" charset="0"/>
              <a:buChar char="•"/>
            </a:pPr>
            <a:r>
              <a:rPr lang="en-US" sz="1800" b="0" dirty="0"/>
              <a:t>Pension decisions</a:t>
            </a:r>
          </a:p>
          <a:p>
            <a:pPr marL="285750" indent="-285750">
              <a:spcAft>
                <a:spcPts val="1200"/>
              </a:spcAft>
              <a:buFont typeface="Arial" panose="020B0604020202020204" pitchFamily="34" charset="0"/>
              <a:buChar char="•"/>
            </a:pPr>
            <a:r>
              <a:rPr lang="en-US" sz="1800" b="0" dirty="0"/>
              <a:t>Life insurance comparisons and annuity withdrawal choices</a:t>
            </a:r>
          </a:p>
          <a:p>
            <a:pPr>
              <a:spcAft>
                <a:spcPts val="1200"/>
              </a:spcAft>
            </a:pPr>
            <a:endParaRPr lang="en-US" sz="1800" dirty="0"/>
          </a:p>
        </p:txBody>
      </p:sp>
      <p:sp>
        <p:nvSpPr>
          <p:cNvPr id="14" name="Rounded Rectangle 13"/>
          <p:cNvSpPr/>
          <p:nvPr/>
        </p:nvSpPr>
        <p:spPr>
          <a:xfrm>
            <a:off x="7773784" y="818230"/>
            <a:ext cx="913015"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elvetica"/>
              </a:rPr>
              <a:t>Page</a:t>
            </a:r>
            <a:r>
              <a:rPr lang="en-US" sz="1000" baseline="0" dirty="0">
                <a:latin typeface="Helvetica"/>
              </a:rPr>
              <a:t> 1-4</a:t>
            </a:r>
            <a:endParaRPr lang="en-US" sz="1000" dirty="0">
              <a:latin typeface="Helvetica"/>
            </a:endParaRPr>
          </a:p>
        </p:txBody>
      </p:sp>
      <p:sp>
        <p:nvSpPr>
          <p:cNvPr id="5" name="Rounded Rectangle 12">
            <a:extLst>
              <a:ext uri="{FF2B5EF4-FFF2-40B4-BE49-F238E27FC236}">
                <a16:creationId xmlns:a16="http://schemas.microsoft.com/office/drawing/2014/main" id="{5770EFCD-4355-4046-A8B9-45ECF3C44E52}"/>
              </a:ext>
            </a:extLst>
          </p:cNvPr>
          <p:cNvSpPr/>
          <p:nvPr/>
        </p:nvSpPr>
        <p:spPr>
          <a:xfrm>
            <a:off x="457201" y="818230"/>
            <a:ext cx="2895600" cy="349455"/>
          </a:xfrm>
          <a:prstGeom prst="round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rPr>
              <a:t>Retirement Income Concerns</a:t>
            </a:r>
          </a:p>
        </p:txBody>
      </p:sp>
    </p:spTree>
    <p:extLst>
      <p:ext uri="{BB962C8B-B14F-4D97-AF65-F5344CB8AC3E}">
        <p14:creationId xmlns:p14="http://schemas.microsoft.com/office/powerpoint/2010/main" val="3369506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5112&quot;&gt;&lt;object type=&quot;3&quot; unique_id=&quot;15113&quot;&gt;&lt;property id=&quot;20148&quot; value=&quot;5&quot;/&gt;&lt;property id=&quot;20300&quot; value=&quot;Slide 1&quot;/&gt;&lt;property id=&quot;20307&quot; value=&quot;260&quot;/&gt;&lt;/object&gt;&lt;object type=&quot;3&quot; unique_id=&quot;15114&quot;&gt;&lt;property id=&quot;20148&quot; value=&quot;5&quot;/&gt;&lt;property id=&quot;20300&quot; value=&quot;Slide 2&quot;/&gt;&lt;property id=&quot;20307&quot; value=&quot;344&quot;/&gt;&lt;/object&gt;&lt;object type=&quot;3&quot; unique_id=&quot;15115&quot;&gt;&lt;property id=&quot;20148&quot; value=&quot;5&quot;/&gt;&lt;property id=&quot;20300&quot; value=&quot;Slide 3 - &amp;quot; &amp;quot;&quot;/&gt;&lt;property id=&quot;20307&quot; value=&quot;290&quot;/&gt;&lt;/object&gt;&lt;object type=&quot;3&quot; unique_id=&quot;15116&quot;&gt;&lt;property id=&quot;20148&quot; value=&quot;5&quot;/&gt;&lt;property id=&quot;20300&quot; value=&quot;Slide 4 - &amp;quot; &amp;quot;&quot;/&gt;&lt;property id=&quot;20307&quot; value=&quot;288&quot;/&gt;&lt;/object&gt;&lt;object type=&quot;3&quot; unique_id=&quot;15117&quot;&gt;&lt;property id=&quot;20148&quot; value=&quot;5&quot;/&gt;&lt;property id=&quot;20300&quot; value=&quot;Slide 5&quot;/&gt;&lt;property id=&quot;20307&quot; value=&quot;345&quot;/&gt;&lt;/object&gt;&lt;object type=&quot;3&quot; unique_id=&quot;15118&quot;&gt;&lt;property id=&quot;20148&quot; value=&quot;5&quot;/&gt;&lt;property id=&quot;20300&quot; value=&quot;Slide 6&quot;/&gt;&lt;property id=&quot;20307&quot; value=&quot;346&quot;/&gt;&lt;/object&gt;&lt;object type=&quot;3&quot; unique_id=&quot;15119&quot;&gt;&lt;property id=&quot;20148&quot; value=&quot;5&quot;/&gt;&lt;property id=&quot;20300&quot; value=&quot;Slide 7&quot;/&gt;&lt;property id=&quot;20307&quot; value=&quot;423&quot;/&gt;&lt;/object&gt;&lt;object type=&quot;3&quot; unique_id=&quot;15120&quot;&gt;&lt;property id=&quot;20148&quot; value=&quot;5&quot;/&gt;&lt;property id=&quot;20300&quot; value=&quot;Slide 8&quot;/&gt;&lt;property id=&quot;20307&quot; value=&quot;347&quot;/&gt;&lt;/object&gt;&lt;object type=&quot;3&quot; unique_id=&quot;15121&quot;&gt;&lt;property id=&quot;20148&quot; value=&quot;5&quot;/&gt;&lt;property id=&quot;20300&quot; value=&quot;Slide 9&quot;/&gt;&lt;property id=&quot;20307&quot; value=&quot;425&quot;/&gt;&lt;/object&gt;&lt;object type=&quot;3&quot; unique_id=&quot;15122&quot;&gt;&lt;property id=&quot;20148&quot; value=&quot;5&quot;/&gt;&lt;property id=&quot;20300&quot; value=&quot;Slide 10&quot;/&gt;&lt;property id=&quot;20307&quot; value=&quot;348&quot;/&gt;&lt;/object&gt;&lt;object type=&quot;3&quot; unique_id=&quot;15123&quot;&gt;&lt;property id=&quot;20148&quot; value=&quot;5&quot;/&gt;&lt;property id=&quot;20300&quot; value=&quot;Slide 11&quot;/&gt;&lt;property id=&quot;20307&quot; value=&quot;424&quot;/&gt;&lt;/object&gt;&lt;object type=&quot;3&quot; unique_id=&quot;15124&quot;&gt;&lt;property id=&quot;20148&quot; value=&quot;5&quot;/&gt;&lt;property id=&quot;20300&quot; value=&quot;Slide 12&quot;/&gt;&lt;property id=&quot;20307&quot; value=&quot;349&quot;/&gt;&lt;/object&gt;&lt;object type=&quot;3&quot; unique_id=&quot;15125&quot;&gt;&lt;property id=&quot;20148&quot; value=&quot;5&quot;/&gt;&lt;property id=&quot;20300&quot; value=&quot;Slide 13&quot;/&gt;&lt;property id=&quot;20307&quot; value=&quot;350&quot;/&gt;&lt;/object&gt;&lt;object type=&quot;3&quot; unique_id=&quot;15126&quot;&gt;&lt;property id=&quot;20148&quot; value=&quot;5&quot;/&gt;&lt;property id=&quot;20300&quot; value=&quot;Slide 14&quot;/&gt;&lt;property id=&quot;20307&quot; value=&quot;351&quot;/&gt;&lt;/object&gt;&lt;object type=&quot;3&quot; unique_id=&quot;15127&quot;&gt;&lt;property id=&quot;20148&quot; value=&quot;5&quot;/&gt;&lt;property id=&quot;20300&quot; value=&quot;Slide 15&quot;/&gt;&lt;property id=&quot;20307&quot; value=&quot;352&quot;/&gt;&lt;/object&gt;&lt;object type=&quot;3&quot; unique_id=&quot;15128&quot;&gt;&lt;property id=&quot;20148&quot; value=&quot;5&quot;/&gt;&lt;property id=&quot;20300&quot; value=&quot;Slide 16&quot;/&gt;&lt;property id=&quot;20307&quot; value=&quot;353&quot;/&gt;&lt;/object&gt;&lt;object type=&quot;3&quot; unique_id=&quot;15129&quot;&gt;&lt;property id=&quot;20148&quot; value=&quot;5&quot;/&gt;&lt;property id=&quot;20300&quot; value=&quot;Slide 17&quot;/&gt;&lt;property id=&quot;20307&quot; value=&quot;354&quot;/&gt;&lt;/object&gt;&lt;object type=&quot;3&quot; unique_id=&quot;15130&quot;&gt;&lt;property id=&quot;20148&quot; value=&quot;5&quot;/&gt;&lt;property id=&quot;20300&quot; value=&quot;Slide 18&quot;/&gt;&lt;property id=&quot;20307&quot; value=&quot;432&quot;/&gt;&lt;/object&gt;&lt;object type=&quot;3&quot; unique_id=&quot;15131&quot;&gt;&lt;property id=&quot;20148&quot; value=&quot;5&quot;/&gt;&lt;property id=&quot;20300&quot; value=&quot;Slide 19&quot;/&gt;&lt;property id=&quot;20307&quot; value=&quot;356&quot;/&gt;&lt;/object&gt;&lt;object type=&quot;3&quot; unique_id=&quot;15132&quot;&gt;&lt;property id=&quot;20148&quot; value=&quot;5&quot;/&gt;&lt;property id=&quot;20300&quot; value=&quot;Slide 20&quot;/&gt;&lt;property id=&quot;20307&quot; value=&quot;358&quot;/&gt;&lt;/object&gt;&lt;object type=&quot;3&quot; unique_id=&quot;15133&quot;&gt;&lt;property id=&quot;20148&quot; value=&quot;5&quot;/&gt;&lt;property id=&quot;20300&quot; value=&quot;Slide 21&quot;/&gt;&lt;property id=&quot;20307&quot; value=&quot;359&quot;/&gt;&lt;/object&gt;&lt;object type=&quot;3&quot; unique_id=&quot;15134&quot;&gt;&lt;property id=&quot;20148&quot; value=&quot;5&quot;/&gt;&lt;property id=&quot;20300&quot; value=&quot;Slide 22&quot;/&gt;&lt;property id=&quot;20307&quot; value=&quot;360&quot;/&gt;&lt;/object&gt;&lt;object type=&quot;3&quot; unique_id=&quot;15135&quot;&gt;&lt;property id=&quot;20148&quot; value=&quot;5&quot;/&gt;&lt;property id=&quot;20300&quot; value=&quot;Slide 23&quot;/&gt;&lt;property id=&quot;20307&quot; value=&quot;361&quot;/&gt;&lt;/object&gt;&lt;object type=&quot;3&quot; unique_id=&quot;15136&quot;&gt;&lt;property id=&quot;20148&quot; value=&quot;5&quot;/&gt;&lt;property id=&quot;20300&quot; value=&quot;Slide 24&quot;/&gt;&lt;property id=&quot;20307&quot; value=&quot;374&quot;/&gt;&lt;/object&gt;&lt;object type=&quot;3&quot; unique_id=&quot;15137&quot;&gt;&lt;property id=&quot;20148&quot; value=&quot;5&quot;/&gt;&lt;property id=&quot;20300&quot; value=&quot;Slide 25&quot;/&gt;&lt;property id=&quot;20307&quot; value=&quot;375&quot;/&gt;&lt;/object&gt;&lt;object type=&quot;3&quot; unique_id=&quot;15138&quot;&gt;&lt;property id=&quot;20148&quot; value=&quot;5&quot;/&gt;&lt;property id=&quot;20300&quot; value=&quot;Slide 26&quot;/&gt;&lt;property id=&quot;20307&quot; value=&quot;376&quot;/&gt;&lt;/object&gt;&lt;object type=&quot;3&quot; unique_id=&quot;15139&quot;&gt;&lt;property id=&quot;20148&quot; value=&quot;5&quot;/&gt;&lt;property id=&quot;20300&quot; value=&quot;Slide 27 - &amp;quot; &amp;quot;&quot;/&gt;&lt;property id=&quot;20307&quot; value=&quot;259&quot;/&gt;&lt;/object&gt;&lt;object type=&quot;3&quot; unique_id=&quot;15140&quot;&gt;&lt;property id=&quot;20148&quot; value=&quot;5&quot;/&gt;&lt;property id=&quot;20300&quot; value=&quot;Slide 28&quot;/&gt;&lt;property id=&quot;20307&quot; value=&quot;281&quot;/&gt;&lt;/object&gt;&lt;object type=&quot;3&quot; unique_id=&quot;15141&quot;&gt;&lt;property id=&quot;20148&quot; value=&quot;5&quot;/&gt;&lt;property id=&quot;20300&quot; value=&quot;Slide 29&quot;/&gt;&lt;property id=&quot;20307&quot; value=&quot;362&quot;/&gt;&lt;/object&gt;&lt;object type=&quot;3&quot; unique_id=&quot;15142&quot;&gt;&lt;property id=&quot;20148&quot; value=&quot;5&quot;/&gt;&lt;property id=&quot;20300&quot; value=&quot;Slide 30&quot;/&gt;&lt;property id=&quot;20307&quot; value=&quot;363&quot;/&gt;&lt;/object&gt;&lt;object type=&quot;3&quot; unique_id=&quot;15143&quot;&gt;&lt;property id=&quot;20148&quot; value=&quot;5&quot;/&gt;&lt;property id=&quot;20300&quot; value=&quot;Slide 31&quot;/&gt;&lt;property id=&quot;20307&quot; value=&quot;364&quot;/&gt;&lt;/object&gt;&lt;object type=&quot;3&quot; unique_id=&quot;15144&quot;&gt;&lt;property id=&quot;20148&quot; value=&quot;5&quot;/&gt;&lt;property id=&quot;20300&quot; value=&quot;Slide 32&quot;/&gt;&lt;property id=&quot;20307&quot; value=&quot;365&quot;/&gt;&lt;/object&gt;&lt;object type=&quot;3&quot; unique_id=&quot;15145&quot;&gt;&lt;property id=&quot;20148&quot; value=&quot;5&quot;/&gt;&lt;property id=&quot;20300&quot; value=&quot;Slide 33&quot;/&gt;&lt;property id=&quot;20307&quot; value=&quot;366&quot;/&gt;&lt;/object&gt;&lt;object type=&quot;3&quot; unique_id=&quot;15146&quot;&gt;&lt;property id=&quot;20148&quot; value=&quot;5&quot;/&gt;&lt;property id=&quot;20300&quot; value=&quot;Slide 34&quot;/&gt;&lt;property id=&quot;20307&quot; value=&quot;367&quot;/&gt;&lt;/object&gt;&lt;object type=&quot;3&quot; unique_id=&quot;15147&quot;&gt;&lt;property id=&quot;20148&quot; value=&quot;5&quot;/&gt;&lt;property id=&quot;20300&quot; value=&quot;Slide 35&quot;/&gt;&lt;property id=&quot;20307&quot; value=&quot;357&quot;/&gt;&lt;/object&gt;&lt;object type=&quot;3&quot; unique_id=&quot;15148&quot;&gt;&lt;property id=&quot;20148&quot; value=&quot;5&quot;/&gt;&lt;property id=&quot;20300&quot; value=&quot;Slide 36&quot;/&gt;&lt;property id=&quot;20307&quot; value=&quot;377&quot;/&gt;&lt;/object&gt;&lt;object type=&quot;3&quot; unique_id=&quot;15149&quot;&gt;&lt;property id=&quot;20148&quot; value=&quot;5&quot;/&gt;&lt;property id=&quot;20300&quot; value=&quot;Slide 37&quot;/&gt;&lt;property id=&quot;20307&quot; value=&quot;378&quot;/&gt;&lt;/object&gt;&lt;object type=&quot;3&quot; unique_id=&quot;15150&quot;&gt;&lt;property id=&quot;20148&quot; value=&quot;5&quot;/&gt;&lt;property id=&quot;20300&quot; value=&quot;Slide 38&quot;/&gt;&lt;property id=&quot;20307&quot; value=&quot;379&quot;/&gt;&lt;/object&gt;&lt;object type=&quot;3&quot; unique_id=&quot;15151&quot;&gt;&lt;property id=&quot;20148&quot; value=&quot;5&quot;/&gt;&lt;property id=&quot;20300&quot; value=&quot;Slide 39&quot;/&gt;&lt;property id=&quot;20307&quot; value=&quot;434&quot;/&gt;&lt;/object&gt;&lt;object type=&quot;3&quot; unique_id=&quot;15152&quot;&gt;&lt;property id=&quot;20148&quot; value=&quot;5&quot;/&gt;&lt;property id=&quot;20300&quot; value=&quot;Slide 40&quot;/&gt;&lt;property id=&quot;20307&quot; value=&quot;368&quot;/&gt;&lt;/object&gt;&lt;object type=&quot;3&quot; unique_id=&quot;15153&quot;&gt;&lt;property id=&quot;20148&quot; value=&quot;5&quot;/&gt;&lt;property id=&quot;20300&quot; value=&quot;Slide 41&quot;/&gt;&lt;property id=&quot;20307&quot; value=&quot;369&quot;/&gt;&lt;/object&gt;&lt;object type=&quot;3&quot; unique_id=&quot;15154&quot;&gt;&lt;property id=&quot;20148&quot; value=&quot;5&quot;/&gt;&lt;property id=&quot;20300&quot; value=&quot;Slide 42&quot;/&gt;&lt;property id=&quot;20307&quot; value=&quot;430&quot;/&gt;&lt;/object&gt;&lt;object type=&quot;3&quot; unique_id=&quot;15155&quot;&gt;&lt;property id=&quot;20148&quot; value=&quot;5&quot;/&gt;&lt;property id=&quot;20300&quot; value=&quot;Slide 43&quot;/&gt;&lt;property id=&quot;20307&quot; value=&quot;433&quot;/&gt;&lt;/object&gt;&lt;object type=&quot;3&quot; unique_id=&quot;15156&quot;&gt;&lt;property id=&quot;20148&quot; value=&quot;5&quot;/&gt;&lt;property id=&quot;20300&quot; value=&quot;Slide 44&quot;/&gt;&lt;property id=&quot;20307&quot; value=&quot;370&quot;/&gt;&lt;/object&gt;&lt;object type=&quot;3&quot; unique_id=&quot;15157&quot;&gt;&lt;property id=&quot;20148&quot; value=&quot;5&quot;/&gt;&lt;property id=&quot;20300&quot; value=&quot;Slide 45&quot;/&gt;&lt;property id=&quot;20307&quot; value=&quot;371&quot;/&gt;&lt;/object&gt;&lt;object type=&quot;3&quot; unique_id=&quot;15158&quot;&gt;&lt;property id=&quot;20148&quot; value=&quot;5&quot;/&gt;&lt;property id=&quot;20300&quot; value=&quot;Slide 46&quot;/&gt;&lt;property id=&quot;20307&quot; value=&quot;372&quot;/&gt;&lt;/object&gt;&lt;object type=&quot;3&quot; unique_id=&quot;15159&quot;&gt;&lt;property id=&quot;20148&quot; value=&quot;5&quot;/&gt;&lt;property id=&quot;20300&quot; value=&quot;Slide 47&quot;/&gt;&lt;property id=&quot;20307&quot; value=&quot;373&quot;/&gt;&lt;/object&gt;&lt;object type=&quot;3&quot; unique_id=&quot;15160&quot;&gt;&lt;property id=&quot;20148&quot; value=&quot;5&quot;/&gt;&lt;property id=&quot;20300&quot; value=&quot;Slide 48 - &amp;quot; &amp;quot;&quot;/&gt;&lt;property id=&quot;20307&quot; value=&quot;289&quot;/&gt;&lt;/object&gt;&lt;object type=&quot;3&quot; unique_id=&quot;15161&quot;&gt;&lt;property id=&quot;20148&quot; value=&quot;5&quot;/&gt;&lt;property id=&quot;20300&quot; value=&quot;Slide 49&quot;/&gt;&lt;property id=&quot;20307&quot; value=&quot;282&quot;/&gt;&lt;/object&gt;&lt;object type=&quot;3&quot; unique_id=&quot;15162&quot;&gt;&lt;property id=&quot;20148&quot; value=&quot;5&quot;/&gt;&lt;property id=&quot;20300&quot; value=&quot;Slide 50&quot;/&gt;&lt;property id=&quot;20307&quot; value=&quot;381&quot;/&gt;&lt;/object&gt;&lt;object type=&quot;3&quot; unique_id=&quot;15163&quot;&gt;&lt;property id=&quot;20148&quot; value=&quot;5&quot;/&gt;&lt;property id=&quot;20300&quot; value=&quot;Slide 51&quot;/&gt;&lt;property id=&quot;20307&quot; value=&quot;382&quot;/&gt;&lt;/object&gt;&lt;object type=&quot;3&quot; unique_id=&quot;15164&quot;&gt;&lt;property id=&quot;20148&quot; value=&quot;5&quot;/&gt;&lt;property id=&quot;20300&quot; value=&quot;Slide 52&quot;/&gt;&lt;property id=&quot;20307&quot; value=&quot;383&quot;/&gt;&lt;/object&gt;&lt;object type=&quot;3&quot; unique_id=&quot;15165&quot;&gt;&lt;property id=&quot;20148&quot; value=&quot;5&quot;/&gt;&lt;property id=&quot;20300&quot; value=&quot;Slide 53&quot;/&gt;&lt;property id=&quot;20307&quot; value=&quot;384&quot;/&gt;&lt;/object&gt;&lt;object type=&quot;3&quot; unique_id=&quot;15166&quot;&gt;&lt;property id=&quot;20148&quot; value=&quot;5&quot;/&gt;&lt;property id=&quot;20300&quot; value=&quot;Slide 54&quot;/&gt;&lt;property id=&quot;20307&quot; value=&quot;426&quot;/&gt;&lt;/object&gt;&lt;object type=&quot;3&quot; unique_id=&quot;15167&quot;&gt;&lt;property id=&quot;20148&quot; value=&quot;5&quot;/&gt;&lt;property id=&quot;20300&quot; value=&quot;Slide 55&quot;/&gt;&lt;property id=&quot;20307&quot; value=&quot;385&quot;/&gt;&lt;/object&gt;&lt;object type=&quot;3&quot; unique_id=&quot;15168&quot;&gt;&lt;property id=&quot;20148&quot; value=&quot;5&quot;/&gt;&lt;property id=&quot;20300&quot; value=&quot;Slide 56&quot;/&gt;&lt;property id=&quot;20307&quot; value=&quot;386&quot;/&gt;&lt;/object&gt;&lt;object type=&quot;3&quot; unique_id=&quot;15169&quot;&gt;&lt;property id=&quot;20148&quot; value=&quot;5&quot;/&gt;&lt;property id=&quot;20300&quot; value=&quot;Slide 57&quot;/&gt;&lt;property id=&quot;20307&quot; value=&quot;387&quot;/&gt;&lt;/object&gt;&lt;object type=&quot;3&quot; unique_id=&quot;15170&quot;&gt;&lt;property id=&quot;20148&quot; value=&quot;5&quot;/&gt;&lt;property id=&quot;20300&quot; value=&quot;Slide 58&quot;/&gt;&lt;property id=&quot;20307&quot; value=&quot;388&quot;/&gt;&lt;/object&gt;&lt;object type=&quot;3&quot; unique_id=&quot;15171&quot;&gt;&lt;property id=&quot;20148&quot; value=&quot;5&quot;/&gt;&lt;property id=&quot;20300&quot; value=&quot;Slide 59&quot;/&gt;&lt;property id=&quot;20307&quot; value=&quot;389&quot;/&gt;&lt;/object&gt;&lt;object type=&quot;3&quot; unique_id=&quot;15172&quot;&gt;&lt;property id=&quot;20148&quot; value=&quot;5&quot;/&gt;&lt;property id=&quot;20300&quot; value=&quot;Slide 60&quot;/&gt;&lt;property id=&quot;20307&quot; value=&quot;390&quot;/&gt;&lt;/object&gt;&lt;object type=&quot;3&quot; unique_id=&quot;15173&quot;&gt;&lt;property id=&quot;20148&quot; value=&quot;5&quot;/&gt;&lt;property id=&quot;20300&quot; value=&quot;Slide 61&quot;/&gt;&lt;property id=&quot;20307&quot; value=&quot;391&quot;/&gt;&lt;/object&gt;&lt;object type=&quot;3&quot; unique_id=&quot;15174&quot;&gt;&lt;property id=&quot;20148&quot; value=&quot;5&quot;/&gt;&lt;property id=&quot;20300&quot; value=&quot;Slide 62&quot;/&gt;&lt;property id=&quot;20307&quot; value=&quot;428&quot;/&gt;&lt;/object&gt;&lt;object type=&quot;3&quot; unique_id=&quot;15175&quot;&gt;&lt;property id=&quot;20148&quot; value=&quot;5&quot;/&gt;&lt;property id=&quot;20300&quot; value=&quot;Slide 63&quot;/&gt;&lt;property id=&quot;20307&quot; value=&quot;392&quot;/&gt;&lt;/object&gt;&lt;object type=&quot;3&quot; unique_id=&quot;15176&quot;&gt;&lt;property id=&quot;20148&quot; value=&quot;5&quot;/&gt;&lt;property id=&quot;20300&quot; value=&quot;Slide 64&quot;/&gt;&lt;property id=&quot;20307&quot; value=&quot;427&quot;/&gt;&lt;/object&gt;&lt;object type=&quot;3&quot; unique_id=&quot;15177&quot;&gt;&lt;property id=&quot;20148&quot; value=&quot;5&quot;/&gt;&lt;property id=&quot;20300&quot; value=&quot;Slide 65&quot;/&gt;&lt;property id=&quot;20307&quot; value=&quot;393&quot;/&gt;&lt;/object&gt;&lt;object type=&quot;3&quot; unique_id=&quot;15178&quot;&gt;&lt;property id=&quot;20148&quot; value=&quot;5&quot;/&gt;&lt;property id=&quot;20300&quot; value=&quot;Slide 66&quot;/&gt;&lt;property id=&quot;20307&quot; value=&quot;394&quot;/&gt;&lt;/object&gt;&lt;object type=&quot;3&quot; unique_id=&quot;15179&quot;&gt;&lt;property id=&quot;20148&quot; value=&quot;5&quot;/&gt;&lt;property id=&quot;20300&quot; value=&quot;Slide 67&quot;/&gt;&lt;property id=&quot;20307&quot; value=&quot;395&quot;/&gt;&lt;/object&gt;&lt;object type=&quot;3&quot; unique_id=&quot;15180&quot;&gt;&lt;property id=&quot;20148&quot; value=&quot;5&quot;/&gt;&lt;property id=&quot;20300&quot; value=&quot;Slide 68&quot;/&gt;&lt;property id=&quot;20307&quot; value=&quot;396&quot;/&gt;&lt;/object&gt;&lt;object type=&quot;3&quot; unique_id=&quot;15181&quot;&gt;&lt;property id=&quot;20148&quot; value=&quot;5&quot;/&gt;&lt;property id=&quot;20300&quot; value=&quot;Slide 69&quot;/&gt;&lt;property id=&quot;20307&quot; value=&quot;397&quot;/&gt;&lt;/object&gt;&lt;object type=&quot;3&quot; unique_id=&quot;15182&quot;&gt;&lt;property id=&quot;20148&quot; value=&quot;5&quot;/&gt;&lt;property id=&quot;20300&quot; value=&quot;Slide 70&quot;/&gt;&lt;property id=&quot;20307&quot; value=&quot;399&quot;/&gt;&lt;/object&gt;&lt;object type=&quot;3&quot; unique_id=&quot;15183&quot;&gt;&lt;property id=&quot;20148&quot; value=&quot;5&quot;/&gt;&lt;property id=&quot;20300&quot; value=&quot;Slide 71&quot;/&gt;&lt;property id=&quot;20307&quot; value=&quot;400&quot;/&gt;&lt;/object&gt;&lt;object type=&quot;3&quot; unique_id=&quot;15184&quot;&gt;&lt;property id=&quot;20148&quot; value=&quot;5&quot;/&gt;&lt;property id=&quot;20300&quot; value=&quot;Slide 72&quot;/&gt;&lt;property id=&quot;20307&quot; value=&quot;401&quot;/&gt;&lt;/object&gt;&lt;object type=&quot;3&quot; unique_id=&quot;15185&quot;&gt;&lt;property id=&quot;20148&quot; value=&quot;5&quot;/&gt;&lt;property id=&quot;20300&quot; value=&quot;Slide 73&quot;/&gt;&lt;property id=&quot;20307&quot; value=&quot;402&quot;/&gt;&lt;/object&gt;&lt;object type=&quot;3&quot; unique_id=&quot;15186&quot;&gt;&lt;property id=&quot;20148&quot; value=&quot;5&quot;/&gt;&lt;property id=&quot;20300&quot; value=&quot;Slide 74&quot;/&gt;&lt;property id=&quot;20307&quot; value=&quot;403&quot;/&gt;&lt;/object&gt;&lt;object type=&quot;3&quot; unique_id=&quot;15187&quot;&gt;&lt;property id=&quot;20148&quot; value=&quot;5&quot;/&gt;&lt;property id=&quot;20300&quot; value=&quot;Slide 75&quot;/&gt;&lt;property id=&quot;20307&quot; value=&quot;404&quot;/&gt;&lt;/object&gt;&lt;object type=&quot;3&quot; unique_id=&quot;15188&quot;&gt;&lt;property id=&quot;20148&quot; value=&quot;5&quot;/&gt;&lt;property id=&quot;20300&quot; value=&quot;Slide 76&quot;/&gt;&lt;property id=&quot;20307&quot; value=&quot;405&quot;/&gt;&lt;/object&gt;&lt;object type=&quot;3&quot; unique_id=&quot;15189&quot;&gt;&lt;property id=&quot;20148&quot; value=&quot;5&quot;/&gt;&lt;property id=&quot;20300&quot; value=&quot;Slide 77&quot;/&gt;&lt;property id=&quot;20307&quot; value=&quot;406&quot;/&gt;&lt;/object&gt;&lt;object type=&quot;3&quot; unique_id=&quot;15190&quot;&gt;&lt;property id=&quot;20148&quot; value=&quot;5&quot;/&gt;&lt;property id=&quot;20300&quot; value=&quot;Slide 78&quot;/&gt;&lt;property id=&quot;20307&quot; value=&quot;408&quot;/&gt;&lt;/object&gt;&lt;object type=&quot;3&quot; unique_id=&quot;15191&quot;&gt;&lt;property id=&quot;20148&quot; value=&quot;5&quot;/&gt;&lt;property id=&quot;20300&quot; value=&quot;Slide 79&quot;/&gt;&lt;property id=&quot;20307&quot; value=&quot;409&quot;/&gt;&lt;/object&gt;&lt;object type=&quot;3&quot; unique_id=&quot;15192&quot;&gt;&lt;property id=&quot;20148&quot; value=&quot;5&quot;/&gt;&lt;property id=&quot;20300&quot; value=&quot;Slide 80&quot;/&gt;&lt;property id=&quot;20307&quot; value=&quot;410&quot;/&gt;&lt;/object&gt;&lt;object type=&quot;3&quot; unique_id=&quot;15193&quot;&gt;&lt;property id=&quot;20148&quot; value=&quot;5&quot;/&gt;&lt;property id=&quot;20300&quot; value=&quot;Slide 81&quot;/&gt;&lt;property id=&quot;20307&quot; value=&quot;411&quot;/&gt;&lt;/object&gt;&lt;object type=&quot;3&quot; unique_id=&quot;15194&quot;&gt;&lt;property id=&quot;20148&quot; value=&quot;5&quot;/&gt;&lt;property id=&quot;20300&quot; value=&quot;Slide 82&quot;/&gt;&lt;property id=&quot;20307&quot; value=&quot;412&quot;/&gt;&lt;/object&gt;&lt;object type=&quot;3&quot; unique_id=&quot;15195&quot;&gt;&lt;property id=&quot;20148&quot; value=&quot;5&quot;/&gt;&lt;property id=&quot;20300&quot; value=&quot;Slide 84&quot;/&gt;&lt;property id=&quot;20307&quot; value=&quot;413&quot;/&gt;&lt;/object&gt;&lt;object type=&quot;3&quot; unique_id=&quot;15196&quot;&gt;&lt;property id=&quot;20148&quot; value=&quot;5&quot;/&gt;&lt;property id=&quot;20300&quot; value=&quot;Slide 85&quot;/&gt;&lt;property id=&quot;20307&quot; value=&quot;414&quot;/&gt;&lt;/object&gt;&lt;object type=&quot;3&quot; unique_id=&quot;15197&quot;&gt;&lt;property id=&quot;20148&quot; value=&quot;5&quot;/&gt;&lt;property id=&quot;20300&quot; value=&quot;Slide 86&quot;/&gt;&lt;property id=&quot;20307&quot; value=&quot;415&quot;/&gt;&lt;/object&gt;&lt;object type=&quot;3&quot; unique_id=&quot;15198&quot;&gt;&lt;property id=&quot;20148&quot; value=&quot;5&quot;/&gt;&lt;property id=&quot;20300&quot; value=&quot;Slide 87&quot;/&gt;&lt;property id=&quot;20307&quot; value=&quot;416&quot;/&gt;&lt;/object&gt;&lt;object type=&quot;3&quot; unique_id=&quot;15199&quot;&gt;&lt;property id=&quot;20148&quot; value=&quot;5&quot;/&gt;&lt;property id=&quot;20300&quot; value=&quot;Slide 88&quot;/&gt;&lt;property id=&quot;20307&quot; value=&quot;417&quot;/&gt;&lt;/object&gt;&lt;object type=&quot;3&quot; unique_id=&quot;15200&quot;&gt;&lt;property id=&quot;20148&quot; value=&quot;5&quot;/&gt;&lt;property id=&quot;20300&quot; value=&quot;Slide 89&quot;/&gt;&lt;property id=&quot;20307&quot; value=&quot;418&quot;/&gt;&lt;/object&gt;&lt;object type=&quot;3&quot; unique_id=&quot;15201&quot;&gt;&lt;property id=&quot;20148&quot; value=&quot;5&quot;/&gt;&lt;property id=&quot;20300&quot; value=&quot;Slide 90&quot;/&gt;&lt;property id=&quot;20307&quot; value=&quot;419&quot;/&gt;&lt;/object&gt;&lt;object type=&quot;3&quot; unique_id=&quot;15202&quot;&gt;&lt;property id=&quot;20148&quot; value=&quot;5&quot;/&gt;&lt;property id=&quot;20300&quot; value=&quot;Slide 91&quot;/&gt;&lt;property id=&quot;20307&quot; value=&quot;420&quot;/&gt;&lt;/object&gt;&lt;object type=&quot;3&quot; unique_id=&quot;15203&quot;&gt;&lt;property id=&quot;20148&quot; value=&quot;5&quot;/&gt;&lt;property id=&quot;20300&quot; value=&quot;Slide 92&quot;/&gt;&lt;property id=&quot;20307&quot; value=&quot;421&quot;/&gt;&lt;/object&gt;&lt;object type=&quot;3&quot; unique_id=&quot;15204&quot;&gt;&lt;property id=&quot;20148&quot; value=&quot;5&quot;/&gt;&lt;property id=&quot;20300&quot; value=&quot;Slide 93&quot;/&gt;&lt;property id=&quot;20307&quot; value=&quot;429&quot;/&gt;&lt;/object&gt;&lt;object type=&quot;3&quot; unique_id=&quot;15205&quot;&gt;&lt;property id=&quot;20148&quot; value=&quot;5&quot;/&gt;&lt;property id=&quot;20300&quot; value=&quot;Slide 94&quot;/&gt;&lt;property id=&quot;20307&quot; value=&quot;422&quot;/&gt;&lt;/object&gt;&lt;object type=&quot;3&quot; unique_id=&quot;28251&quot;&gt;&lt;property id=&quot;20148&quot; value=&quot;5&quot;/&gt;&lt;property id=&quot;20300&quot; value=&quot;Slide 83&quot;/&gt;&lt;property id=&quot;20307&quot; value=&quot;435&quot;/&gt;&lt;/object&gt;&lt;/object&gt;&lt;object type=&quot;8&quot; unique_id=&quot;15300&quot;&gt;&lt;/object&gt;&lt;/object&gt;&lt;/database&gt;"/>
  <p:tag name="SECTOMILLISECCONVERTED" val="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39343</TotalTime>
  <Words>6135</Words>
  <Application>Microsoft Macintosh PowerPoint</Application>
  <PresentationFormat>On-screen Show (4:3)</PresentationFormat>
  <Paragraphs>592</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Narrow</vt:lpstr>
      <vt:lpstr>Calibri</vt:lpstr>
      <vt:lpstr>Helvetica</vt:lpstr>
      <vt:lpstr>Trebuchet MS</vt:lpstr>
      <vt:lpstr>Office Theme</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FMT Solutions, LLC</dc:creator>
  <cp:lastModifiedBy>Carrie A. Roso</cp:lastModifiedBy>
  <cp:revision>598</cp:revision>
  <cp:lastPrinted>2022-10-26T12:43:02Z</cp:lastPrinted>
  <dcterms:created xsi:type="dcterms:W3CDTF">2016-12-19T15:44:38Z</dcterms:created>
  <dcterms:modified xsi:type="dcterms:W3CDTF">2023-10-10T13:59:26Z</dcterms:modified>
</cp:coreProperties>
</file>